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57"/>
  </p:notesMasterIdLst>
  <p:handoutMasterIdLst>
    <p:handoutMasterId r:id="rId58"/>
  </p:handoutMasterIdLst>
  <p:sldIdLst>
    <p:sldId id="261" r:id="rId3"/>
    <p:sldId id="271" r:id="rId4"/>
    <p:sldId id="492" r:id="rId5"/>
    <p:sldId id="493" r:id="rId6"/>
    <p:sldId id="440" r:id="rId7"/>
    <p:sldId id="442" r:id="rId8"/>
    <p:sldId id="452" r:id="rId9"/>
    <p:sldId id="453" r:id="rId10"/>
    <p:sldId id="443" r:id="rId11"/>
    <p:sldId id="444" r:id="rId12"/>
    <p:sldId id="454" r:id="rId13"/>
    <p:sldId id="445" r:id="rId14"/>
    <p:sldId id="446" r:id="rId15"/>
    <p:sldId id="447" r:id="rId16"/>
    <p:sldId id="448" r:id="rId17"/>
    <p:sldId id="449" r:id="rId18"/>
    <p:sldId id="450" r:id="rId19"/>
    <p:sldId id="451" r:id="rId20"/>
    <p:sldId id="441" r:id="rId21"/>
    <p:sldId id="455" r:id="rId22"/>
    <p:sldId id="460" r:id="rId23"/>
    <p:sldId id="456" r:id="rId24"/>
    <p:sldId id="457" r:id="rId25"/>
    <p:sldId id="458" r:id="rId26"/>
    <p:sldId id="459" r:id="rId27"/>
    <p:sldId id="466" r:id="rId28"/>
    <p:sldId id="467" r:id="rId29"/>
    <p:sldId id="468" r:id="rId30"/>
    <p:sldId id="461" r:id="rId31"/>
    <p:sldId id="462" r:id="rId32"/>
    <p:sldId id="463" r:id="rId33"/>
    <p:sldId id="464" r:id="rId34"/>
    <p:sldId id="477" r:id="rId35"/>
    <p:sldId id="465" r:id="rId36"/>
    <p:sldId id="469" r:id="rId37"/>
    <p:sldId id="478" r:id="rId38"/>
    <p:sldId id="479" r:id="rId39"/>
    <p:sldId id="480" r:id="rId40"/>
    <p:sldId id="470" r:id="rId41"/>
    <p:sldId id="471" r:id="rId42"/>
    <p:sldId id="472" r:id="rId43"/>
    <p:sldId id="473" r:id="rId44"/>
    <p:sldId id="474" r:id="rId45"/>
    <p:sldId id="488" r:id="rId46"/>
    <p:sldId id="489" r:id="rId47"/>
    <p:sldId id="475" r:id="rId48"/>
    <p:sldId id="481" r:id="rId49"/>
    <p:sldId id="482" r:id="rId50"/>
    <p:sldId id="483" r:id="rId51"/>
    <p:sldId id="484" r:id="rId52"/>
    <p:sldId id="485" r:id="rId53"/>
    <p:sldId id="490" r:id="rId54"/>
    <p:sldId id="486" r:id="rId55"/>
    <p:sldId id="49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86" autoAdjust="0"/>
    <p:restoredTop sz="72629" autoAdjust="0"/>
  </p:normalViewPr>
  <p:slideViewPr>
    <p:cSldViewPr snapToGrid="0">
      <p:cViewPr varScale="1">
        <p:scale>
          <a:sx n="91" d="100"/>
          <a:sy n="91" d="100"/>
        </p:scale>
        <p:origin x="1720" y="192"/>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esProps" Target="presProp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9/13/16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9/13/16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640158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Rather than build all the category and detail/edit activities required for the entire </a:t>
            </a:r>
            <a:r>
              <a:rPr lang="en-US" dirty="0" err="1" smtClean="0"/>
              <a:t>Starbuzz</a:t>
            </a:r>
            <a:r>
              <a:rPr lang="en-US" dirty="0" smtClean="0"/>
              <a:t> app, we’re going to focus on just the drinks. We’re going to build a top-level activity that the user will see when they launch the app, a category activity that will display a list of drinks, and a detail/edit activity that will display details of a single drink. When the user launches the app, they will be presented with the top-level activity, the main entry point of the app. This activity includes an image of the </a:t>
            </a:r>
            <a:r>
              <a:rPr lang="en-US" dirty="0" err="1" smtClean="0"/>
              <a:t>Starbuzz</a:t>
            </a:r>
            <a:r>
              <a:rPr lang="en-US" dirty="0" smtClean="0"/>
              <a:t> logo, and a navigational list containing entries for Drinks, Food, and Stores. When the user clicks on an item in the list, the app uses the selection to navigate to a separate activity. As an example, if the user clicks on Drinks, the app starts a category activity relating to drinks. </a:t>
            </a:r>
            <a:r>
              <a:rPr lang="en-US" baseline="0" dirty="0" smtClean="0"/>
              <a:t> They </a:t>
            </a:r>
            <a:r>
              <a:rPr lang="en-US" dirty="0" smtClean="0"/>
              <a:t>then navigate to the drink activity by clicking on a drink.</a:t>
            </a:r>
          </a:p>
          <a:p>
            <a:r>
              <a:rPr lang="en-US" dirty="0" smtClean="0"/>
              <a:t>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491295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 contains three activities. </a:t>
            </a:r>
            <a:r>
              <a:rPr lang="en-US" dirty="0" err="1" smtClean="0"/>
              <a:t>TopLevelActivity</a:t>
            </a:r>
            <a:r>
              <a:rPr lang="en-US" dirty="0" smtClean="0"/>
              <a:t> is the app’s top-level activity and allows the user to navigate through the app. </a:t>
            </a:r>
            <a:r>
              <a:rPr lang="en-US" dirty="0" err="1" smtClean="0"/>
              <a:t>DrinkCategoryActivity</a:t>
            </a:r>
            <a:r>
              <a:rPr lang="en-US" dirty="0" smtClean="0"/>
              <a:t> is a category activity; it contains a list of all the drinks. The third activity, </a:t>
            </a:r>
            <a:r>
              <a:rPr lang="en-US" dirty="0" err="1" smtClean="0"/>
              <a:t>DrinkActivity</a:t>
            </a:r>
            <a:r>
              <a:rPr lang="en-US" dirty="0" smtClean="0"/>
              <a:t>, displays details of a given drink.</a:t>
            </a:r>
          </a:p>
          <a:p>
            <a:pPr marL="228600" indent="-228600">
              <a:buAutoNum type="arabicPeriod"/>
            </a:pPr>
            <a:r>
              <a:rPr lang="en-US" dirty="0" smtClean="0"/>
              <a:t>When the app gets launched, it starts activity </a:t>
            </a:r>
            <a:r>
              <a:rPr lang="en-US" dirty="0" err="1" smtClean="0"/>
              <a:t>TopLevelActivity.The</a:t>
            </a:r>
            <a:r>
              <a:rPr lang="en-US" dirty="0" smtClean="0"/>
              <a:t> activity uses layout </a:t>
            </a:r>
            <a:r>
              <a:rPr lang="en-US" dirty="0" err="1" smtClean="0"/>
              <a:t>activity_top_level.xml</a:t>
            </a:r>
            <a:r>
              <a:rPr lang="en-US" dirty="0" smtClean="0"/>
              <a:t>. The activity displays a list of options for Drinks, Food, and Stores.</a:t>
            </a:r>
          </a:p>
          <a:p>
            <a:pPr marL="228600" indent="-228600">
              <a:buAutoNum type="arabicPeriod"/>
            </a:pPr>
            <a:r>
              <a:rPr lang="en-US" dirty="0" smtClean="0"/>
              <a:t>The user clicks on Drinks in </a:t>
            </a:r>
            <a:r>
              <a:rPr lang="en-US" dirty="0" err="1" smtClean="0"/>
              <a:t>TopLevelActivity.This</a:t>
            </a:r>
            <a:r>
              <a:rPr lang="en-US" dirty="0" smtClean="0"/>
              <a:t> launches activity </a:t>
            </a:r>
            <a:r>
              <a:rPr lang="en-US" dirty="0" err="1" smtClean="0"/>
              <a:t>DrinkCategoryActivity</a:t>
            </a:r>
            <a:r>
              <a:rPr lang="en-US" dirty="0" smtClean="0"/>
              <a:t>. This activity displays a list of drinks.</a:t>
            </a:r>
          </a:p>
          <a:p>
            <a:pPr marL="228600" indent="-228600">
              <a:buAutoNum type="arabicPeriod"/>
            </a:pPr>
            <a:r>
              <a:rPr lang="en-US" dirty="0" smtClean="0"/>
              <a:t>Details of the drinks are held in the </a:t>
            </a:r>
            <a:r>
              <a:rPr lang="en-US" dirty="0" err="1" smtClean="0"/>
              <a:t>Drink.java</a:t>
            </a:r>
            <a:r>
              <a:rPr lang="en-US" dirty="0" smtClean="0"/>
              <a:t> class </a:t>
            </a:r>
            <a:r>
              <a:rPr lang="en-US" dirty="0" err="1" smtClean="0"/>
              <a:t>file.DrinkCategoryActivity</a:t>
            </a:r>
            <a:r>
              <a:rPr lang="en-US" dirty="0" smtClean="0"/>
              <a:t> gets the values for its list of drinks from this class.</a:t>
            </a:r>
          </a:p>
          <a:p>
            <a:pPr marL="228600" indent="-228600">
              <a:buAutoNum type="arabicPeriod"/>
            </a:pPr>
            <a:r>
              <a:rPr lang="en-US" dirty="0" smtClean="0"/>
              <a:t>The user clicks on a drink in </a:t>
            </a:r>
            <a:r>
              <a:rPr lang="en-US" dirty="0" err="1" smtClean="0"/>
              <a:t>DrinkCategoryActivity.This</a:t>
            </a:r>
            <a:r>
              <a:rPr lang="en-US" dirty="0" smtClean="0"/>
              <a:t> launches activity </a:t>
            </a:r>
            <a:r>
              <a:rPr lang="en-US" dirty="0" err="1" smtClean="0"/>
              <a:t>DrinkActivity</a:t>
            </a:r>
            <a:r>
              <a:rPr lang="en-US" dirty="0" smtClean="0"/>
              <a:t>. The activity uses layout </a:t>
            </a:r>
            <a:r>
              <a:rPr lang="en-US" dirty="0" err="1" smtClean="0"/>
              <a:t>activity_drink</a:t>
            </a:r>
            <a:r>
              <a:rPr lang="en-US" dirty="0" smtClean="0"/>
              <a:t>. xml.</a:t>
            </a:r>
          </a:p>
          <a:p>
            <a:pPr marL="228600" indent="-228600">
              <a:buAutoNum type="arabicPeriod"/>
            </a:pPr>
            <a:r>
              <a:rPr lang="en-US" dirty="0" err="1" smtClean="0"/>
              <a:t>DrinkActivity</a:t>
            </a:r>
            <a:r>
              <a:rPr lang="en-US" dirty="0" smtClean="0"/>
              <a:t> gets details of the drink from the </a:t>
            </a:r>
            <a:r>
              <a:rPr lang="en-US" dirty="0" err="1" smtClean="0"/>
              <a:t>Drink.java</a:t>
            </a:r>
            <a:r>
              <a:rPr lang="en-US" dirty="0" smtClean="0"/>
              <a:t> class file.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243919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DrinkCategoryActivity</a:t>
            </a:r>
            <a:r>
              <a:rPr lang="en-US" dirty="0" smtClean="0"/>
              <a:t> doesn’t need a layout as it’s a </a:t>
            </a:r>
            <a:r>
              <a:rPr lang="en-US" dirty="0" err="1" smtClean="0"/>
              <a:t>ListActivity</a:t>
            </a:r>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464337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the </a:t>
            </a:r>
            <a:r>
              <a:rPr lang="en-US" dirty="0" err="1" smtClean="0"/>
              <a:t>Starbuzz</a:t>
            </a:r>
            <a:r>
              <a:rPr lang="en-US" dirty="0" smtClean="0"/>
              <a:t> project,</a:t>
            </a:r>
            <a:r>
              <a:rPr lang="en-US" baseline="0" dirty="0" smtClean="0"/>
              <a:t> call the main activity – </a:t>
            </a:r>
            <a:r>
              <a:rPr lang="en-US" baseline="0" dirty="0" err="1" smtClean="0"/>
              <a:t>TopLevelActivity</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2136603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We’ll start by adding the Drink class to the app. </a:t>
            </a:r>
            <a:r>
              <a:rPr lang="en-US" sz="1200" i="1" kern="1200" dirty="0" err="1" smtClean="0">
                <a:solidFill>
                  <a:schemeClr val="tx1"/>
                </a:solidFill>
                <a:effectLst/>
                <a:latin typeface="+mn-lt"/>
                <a:ea typeface="+mn-ea"/>
                <a:cs typeface="+mn-cs"/>
              </a:rPr>
              <a:t>Drink.java</a:t>
            </a:r>
            <a:r>
              <a:rPr lang="en-US" sz="1200" kern="1200" dirty="0" smtClean="0">
                <a:solidFill>
                  <a:schemeClr val="tx1"/>
                </a:solidFill>
                <a:effectLst/>
                <a:latin typeface="+mn-lt"/>
                <a:ea typeface="+mn-ea"/>
                <a:cs typeface="+mn-cs"/>
              </a:rPr>
              <a:t> is a pure Java class file that activities will get their drink data from. The class defines an array of three drinks, where each drink is composed of a name, description, and image resource ID. Add the class to the </a:t>
            </a:r>
            <a:r>
              <a:rPr lang="en-US" sz="1200" i="1" kern="1200" dirty="0" err="1" smtClean="0">
                <a:solidFill>
                  <a:schemeClr val="tx1"/>
                </a:solidFill>
                <a:effectLst/>
                <a:latin typeface="+mn-lt"/>
                <a:ea typeface="+mn-ea"/>
                <a:cs typeface="+mn-cs"/>
              </a:rPr>
              <a:t>com.hfad.starbuzz</a:t>
            </a:r>
            <a:r>
              <a:rPr lang="en-US" sz="1200" kern="1200" dirty="0" smtClean="0">
                <a:solidFill>
                  <a:schemeClr val="tx1"/>
                </a:solidFill>
                <a:effectLst/>
                <a:latin typeface="+mn-lt"/>
                <a:ea typeface="+mn-ea"/>
                <a:cs typeface="+mn-cs"/>
              </a:rPr>
              <a:t> package in the </a:t>
            </a:r>
            <a:r>
              <a:rPr lang="en-US" sz="1200" i="1" kern="1200" dirty="0" smtClean="0">
                <a:solidFill>
                  <a:schemeClr val="tx1"/>
                </a:solidFill>
                <a:effectLst/>
                <a:latin typeface="+mn-lt"/>
                <a:ea typeface="+mn-ea"/>
                <a:cs typeface="+mn-cs"/>
              </a:rPr>
              <a:t>app/</a:t>
            </a:r>
            <a:r>
              <a:rPr lang="en-US" sz="1200" i="1" kern="1200" dirty="0" err="1" smtClean="0">
                <a:solidFill>
                  <a:schemeClr val="tx1"/>
                </a:solidFill>
                <a:effectLst/>
                <a:latin typeface="+mn-lt"/>
                <a:ea typeface="+mn-ea"/>
                <a:cs typeface="+mn-cs"/>
              </a:rPr>
              <a:t>src</a:t>
            </a:r>
            <a:r>
              <a:rPr lang="en-US" sz="1200" i="1" kern="1200" dirty="0" smtClean="0">
                <a:solidFill>
                  <a:schemeClr val="tx1"/>
                </a:solidFill>
                <a:effectLst/>
                <a:latin typeface="+mn-lt"/>
                <a:ea typeface="+mn-ea"/>
                <a:cs typeface="+mn-cs"/>
              </a:rPr>
              <a:t>/main/java</a:t>
            </a:r>
            <a:r>
              <a:rPr lang="en-US" sz="1200" kern="1200" dirty="0" smtClean="0">
                <a:solidFill>
                  <a:schemeClr val="tx1"/>
                </a:solidFill>
                <a:effectLst/>
                <a:latin typeface="+mn-lt"/>
                <a:ea typeface="+mn-ea"/>
                <a:cs typeface="+mn-cs"/>
              </a:rPr>
              <a:t> folder in your project, giving it a class name of Drink. Then save your changes.</a:t>
            </a:r>
          </a:p>
          <a:p>
            <a:pPr fontAlgn="base"/>
            <a:r>
              <a:rPr lang="en-US" sz="1200" kern="1200" dirty="0" smtClean="0">
                <a:solidFill>
                  <a:schemeClr val="tx1"/>
                </a:solidFill>
                <a:effectLst/>
                <a:latin typeface="+mn-lt"/>
                <a:ea typeface="+mn-ea"/>
                <a:cs typeface="+mn-cs"/>
              </a:rPr>
              <a:t>The Drink code includes three image resources for its drinks with ids of </a:t>
            </a:r>
            <a:r>
              <a:rPr lang="en-US" sz="1200" kern="1200" dirty="0" err="1" smtClean="0">
                <a:solidFill>
                  <a:schemeClr val="tx1"/>
                </a:solidFill>
                <a:effectLst/>
                <a:latin typeface="+mn-lt"/>
                <a:ea typeface="+mn-ea"/>
                <a:cs typeface="+mn-cs"/>
              </a:rPr>
              <a:t>R.drawable.latte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R.drawable.cappuccino</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R.drawable.filter</a:t>
            </a:r>
            <a:r>
              <a:rPr lang="en-US" sz="1200" kern="1200" dirty="0" smtClean="0">
                <a:solidFill>
                  <a:schemeClr val="tx1"/>
                </a:solidFill>
                <a:effectLst/>
                <a:latin typeface="+mn-lt"/>
                <a:ea typeface="+mn-ea"/>
                <a:cs typeface="+mn-cs"/>
              </a:rPr>
              <a:t>. These are so we can show the user images of the drinks. </a:t>
            </a:r>
            <a:r>
              <a:rPr lang="en-US" sz="1200" kern="1200" dirty="0" err="1" smtClean="0">
                <a:solidFill>
                  <a:schemeClr val="tx1"/>
                </a:solidFill>
                <a:effectLst/>
                <a:latin typeface="+mn-lt"/>
                <a:ea typeface="+mn-ea"/>
                <a:cs typeface="+mn-cs"/>
              </a:rPr>
              <a:t>R.drawable.latte</a:t>
            </a:r>
            <a:r>
              <a:rPr lang="en-US" sz="1200" kern="1200" dirty="0" smtClean="0">
                <a:solidFill>
                  <a:schemeClr val="tx1"/>
                </a:solidFill>
                <a:effectLst/>
                <a:latin typeface="+mn-lt"/>
                <a:ea typeface="+mn-ea"/>
                <a:cs typeface="+mn-cs"/>
              </a:rPr>
              <a:t> refers to an image file called latte, </a:t>
            </a:r>
            <a:r>
              <a:rPr lang="en-US" sz="1200" kern="1200" dirty="0" err="1" smtClean="0">
                <a:solidFill>
                  <a:schemeClr val="tx1"/>
                </a:solidFill>
                <a:effectLst/>
                <a:latin typeface="+mn-lt"/>
                <a:ea typeface="+mn-ea"/>
                <a:cs typeface="+mn-cs"/>
              </a:rPr>
              <a:t>R.drawable.cappuccino</a:t>
            </a:r>
            <a:r>
              <a:rPr lang="en-US" sz="1200" kern="1200" dirty="0" smtClean="0">
                <a:solidFill>
                  <a:schemeClr val="tx1"/>
                </a:solidFill>
                <a:effectLst/>
                <a:latin typeface="+mn-lt"/>
                <a:ea typeface="+mn-ea"/>
                <a:cs typeface="+mn-cs"/>
              </a:rPr>
              <a:t> refers to an image file called cappuccino, and </a:t>
            </a:r>
            <a:r>
              <a:rPr lang="en-US" sz="1200" kern="1200" dirty="0" err="1" smtClean="0">
                <a:solidFill>
                  <a:schemeClr val="tx1"/>
                </a:solidFill>
                <a:effectLst/>
                <a:latin typeface="+mn-lt"/>
                <a:ea typeface="+mn-ea"/>
                <a:cs typeface="+mn-cs"/>
              </a:rPr>
              <a:t>R.drawable.filter</a:t>
            </a:r>
            <a:r>
              <a:rPr lang="en-US" sz="1200" kern="1200" dirty="0" smtClean="0">
                <a:solidFill>
                  <a:schemeClr val="tx1"/>
                </a:solidFill>
                <a:effectLst/>
                <a:latin typeface="+mn-lt"/>
                <a:ea typeface="+mn-ea"/>
                <a:cs typeface="+mn-cs"/>
              </a:rPr>
              <a:t> refers to a file called filter.</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914155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add these image files to the project, along with an image of the </a:t>
            </a:r>
            <a:r>
              <a:rPr lang="en-US" dirty="0" err="1" smtClean="0"/>
              <a:t>Starbuzz</a:t>
            </a:r>
            <a:r>
              <a:rPr lang="en-US" dirty="0" smtClean="0"/>
              <a:t> logo so that we can use it in our top-level activity. To do this, download the files </a:t>
            </a:r>
            <a:r>
              <a:rPr lang="en-US" dirty="0" err="1" smtClean="0"/>
              <a:t>starbuzz-logo.png</a:t>
            </a:r>
            <a:r>
              <a:rPr lang="en-US" dirty="0" smtClean="0"/>
              <a:t>, cappuccino. </a:t>
            </a:r>
            <a:r>
              <a:rPr lang="en-US" dirty="0" err="1" smtClean="0"/>
              <a:t>png</a:t>
            </a:r>
            <a:r>
              <a:rPr lang="en-US" dirty="0" smtClean="0"/>
              <a:t>, </a:t>
            </a:r>
            <a:r>
              <a:rPr lang="en-US" dirty="0" err="1" smtClean="0"/>
              <a:t>filter.png</a:t>
            </a:r>
            <a:r>
              <a:rPr lang="en-US" dirty="0" smtClean="0"/>
              <a:t>, and </a:t>
            </a:r>
            <a:r>
              <a:rPr lang="en-US" dirty="0" err="1" smtClean="0"/>
              <a:t>latte.png</a:t>
            </a:r>
            <a:r>
              <a:rPr lang="en-US" dirty="0" smtClean="0"/>
              <a:t> from https://</a:t>
            </a:r>
            <a:r>
              <a:rPr lang="en-US" dirty="0" err="1" smtClean="0"/>
              <a:t>tinyurl.com</a:t>
            </a:r>
            <a:r>
              <a:rPr lang="en-US" dirty="0" smtClean="0"/>
              <a:t>/</a:t>
            </a:r>
            <a:r>
              <a:rPr lang="en-US" dirty="0" err="1" smtClean="0"/>
              <a:t>HeadFirstAndroid</a:t>
            </a:r>
            <a:r>
              <a:rPr lang="en-US" dirty="0" smtClean="0"/>
              <a:t>. Then drag the file to the app/</a:t>
            </a:r>
            <a:r>
              <a:rPr lang="en-US" dirty="0" err="1" smtClean="0"/>
              <a:t>src</a:t>
            </a:r>
            <a:r>
              <a:rPr lang="en-US" dirty="0" smtClean="0"/>
              <a:t>/main/res/</a:t>
            </a:r>
            <a:r>
              <a:rPr lang="en-US" dirty="0" err="1" smtClean="0"/>
              <a:t>drawable</a:t>
            </a:r>
            <a:r>
              <a:rPr lang="en-US" dirty="0" smtClean="0"/>
              <a:t> folder in your </a:t>
            </a:r>
            <a:r>
              <a:rPr lang="en-US" dirty="0" err="1" smtClean="0"/>
              <a:t>Starbuzz</a:t>
            </a:r>
            <a:r>
              <a:rPr lang="en-US" dirty="0" smtClean="0"/>
              <a:t> project. When you add images to your apps, you need to decide whether to display different images for different density screens. In our case, we’re going to use the same resolution image irrespective of screen density, so we’ve put a single copy of the images in one folder. If you decide to cater for different screen densities in your own apps, put images for the different screen densities in the appropriate </a:t>
            </a:r>
            <a:r>
              <a:rPr lang="en-US" dirty="0" err="1" smtClean="0"/>
              <a:t>drawable</a:t>
            </a:r>
            <a:r>
              <a:rPr lang="en-US" dirty="0" smtClean="0"/>
              <a:t>* folders as described in Chapter 5.</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46603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save images to your project, Android assigns each of them an ID in the form </a:t>
            </a:r>
            <a:r>
              <a:rPr lang="en-US" dirty="0" err="1" smtClean="0"/>
              <a:t>R.drawable.image_name</a:t>
            </a:r>
            <a:r>
              <a:rPr lang="en-US" dirty="0" smtClean="0"/>
              <a:t>. As an example, the file </a:t>
            </a:r>
            <a:r>
              <a:rPr lang="en-US" dirty="0" err="1" smtClean="0"/>
              <a:t>latte.png</a:t>
            </a:r>
            <a:r>
              <a:rPr lang="en-US" dirty="0" smtClean="0"/>
              <a:t> is given an ID of </a:t>
            </a:r>
            <a:r>
              <a:rPr lang="en-US" dirty="0" err="1" smtClean="0"/>
              <a:t>R.drawable</a:t>
            </a:r>
            <a:r>
              <a:rPr lang="en-US" dirty="0" smtClean="0"/>
              <a:t>. latte, which matches the value of the latte’s image resource ID in the Drink class.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382991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created our project, we called our default activity </a:t>
            </a:r>
            <a:r>
              <a:rPr lang="en-US" dirty="0" err="1" smtClean="0"/>
              <a:t>TopLevelActivity.java</a:t>
            </a:r>
            <a:r>
              <a:rPr lang="en-US" dirty="0" smtClean="0"/>
              <a:t>, and its layout </a:t>
            </a:r>
            <a:r>
              <a:rPr lang="en-US" dirty="0" err="1" smtClean="0"/>
              <a:t>activity_top_level.xml</a:t>
            </a:r>
            <a:r>
              <a:rPr lang="en-US" dirty="0" smtClean="0"/>
              <a:t>. We need to change the layout so it displays an image and a list.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449482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code to define the image view in the layout:</a:t>
            </a:r>
          </a:p>
          <a:p>
            <a:r>
              <a:rPr lang="en-US" dirty="0" smtClean="0"/>
              <a:t>When you use an image view in your app, you can use the </a:t>
            </a:r>
            <a:r>
              <a:rPr lang="en-US" dirty="0" err="1" smtClean="0"/>
              <a:t>android:contentDescription</a:t>
            </a:r>
            <a:r>
              <a:rPr lang="en-US" dirty="0" smtClean="0"/>
              <a:t> attribute to add a description of the image; this makes your app more accessible. In our case, we’re using a string value of "@string/</a:t>
            </a:r>
            <a:r>
              <a:rPr lang="en-US" dirty="0" err="1" smtClean="0"/>
              <a:t>starbuzz_logo</a:t>
            </a:r>
            <a:r>
              <a:rPr lang="en-US" dirty="0" smtClean="0"/>
              <a:t>". We then add this to </a:t>
            </a:r>
            <a:r>
              <a:rPr lang="en-US" dirty="0" err="1" smtClean="0"/>
              <a:t>strings.xml</a:t>
            </a:r>
            <a:r>
              <a:rPr lang="en-US" dirty="0" smtClean="0"/>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1975704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add a list view to your layout using the &lt;</a:t>
            </a:r>
            <a:r>
              <a:rPr lang="en-US" dirty="0" err="1" smtClean="0"/>
              <a:t>ListView</a:t>
            </a:r>
            <a:r>
              <a:rPr lang="en-US" dirty="0" smtClean="0"/>
              <a:t>&gt; element. You then add an array of entries to the list view by using the </a:t>
            </a:r>
            <a:r>
              <a:rPr lang="en-US" dirty="0" err="1" smtClean="0"/>
              <a:t>android:entries</a:t>
            </a:r>
            <a:r>
              <a:rPr lang="en-US" dirty="0" smtClean="0"/>
              <a:t> attribute and setting it to an array of strings. The array of strings then gets displayed in the list view as a list of text views.</a:t>
            </a:r>
          </a:p>
          <a:p>
            <a:r>
              <a:rPr lang="en-US" dirty="0" smtClean="0"/>
              <a:t>You define the array in </a:t>
            </a:r>
            <a:r>
              <a:rPr lang="en-US" dirty="0" err="1" smtClean="0"/>
              <a:t>strings.xml</a:t>
            </a:r>
            <a:r>
              <a:rPr lang="en-US" dirty="0" smtClean="0"/>
              <a:t>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1742950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Going to</a:t>
            </a:r>
            <a:r>
              <a:rPr lang="en-US" baseline="0" dirty="0" smtClean="0"/>
              <a:t> look at creating an app from scratch, it’s called </a:t>
            </a:r>
            <a:r>
              <a:rPr lang="en-US" baseline="0" dirty="0" err="1" smtClean="0"/>
              <a:t>Stabuzz</a:t>
            </a:r>
            <a:r>
              <a:rPr lang="en-US" baseline="0" dirty="0" smtClean="0"/>
              <a:t>, so obviously a Starbucks knockoff.</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Useful as it can show how to go around figuring out what they</a:t>
            </a:r>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098633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listview</a:t>
            </a:r>
            <a:r>
              <a:rPr lang="en-US" dirty="0" smtClean="0"/>
              <a:t> is</a:t>
            </a:r>
            <a:r>
              <a:rPr lang="en-US" baseline="0" dirty="0" smtClean="0"/>
              <a:t> now </a:t>
            </a:r>
            <a:r>
              <a:rPr lang="en-US" dirty="0" smtClean="0"/>
              <a:t>populated with three values: Drinks, Food, and Stores.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718226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layout code in full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1142524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you’ve applied all the changes to </a:t>
            </a:r>
            <a:r>
              <a:rPr lang="en-US" dirty="0" err="1" smtClean="0"/>
              <a:t>activity_top_level.xml</a:t>
            </a:r>
            <a:r>
              <a:rPr lang="en-US" dirty="0" smtClean="0"/>
              <a:t>, and also updated </a:t>
            </a:r>
            <a:r>
              <a:rPr lang="en-US" dirty="0" err="1" smtClean="0"/>
              <a:t>strings.xml</a:t>
            </a:r>
            <a:r>
              <a:rPr lang="en-US" dirty="0" smtClean="0"/>
              <a:t>. When you run the app, you should see the </a:t>
            </a:r>
            <a:r>
              <a:rPr lang="en-US" dirty="0" err="1" smtClean="0"/>
              <a:t>Starbuzz</a:t>
            </a:r>
            <a:r>
              <a:rPr lang="en-US" dirty="0" smtClean="0"/>
              <a:t> logo displayed on the device screen with the list view underneath it. The list view displays the three values from the options array. If you click on any of the options in the list, nothing happens, as we haven’t told the list view to respond to clicks yet. </a:t>
            </a:r>
          </a:p>
          <a:p>
            <a:r>
              <a:rPr lang="en-US" dirty="0" smtClean="0"/>
              <a:t>The next thing we’ll do is see how you get list views to respond to clicks and launch a second activity.</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1748591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event listener allows you to listen for events that take place in your app, such as when views get clicked, when they receive or lose the focus, or when the user presses a hardware key on their device. By implementing an event listener, you can tell when your user performs a particular action—such as clicking on an item in a list view—and respond to it.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819150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When you want to get items in a list view to respond to clicks, you need to create an </a:t>
            </a:r>
            <a:r>
              <a:rPr lang="en-US" sz="1200" kern="1200" dirty="0" err="1" smtClean="0">
                <a:solidFill>
                  <a:schemeClr val="tx1"/>
                </a:solidFill>
                <a:effectLst/>
                <a:latin typeface="+mn-lt"/>
                <a:ea typeface="+mn-ea"/>
                <a:cs typeface="+mn-cs"/>
              </a:rPr>
              <a:t>OnItemClickListener</a:t>
            </a:r>
            <a:r>
              <a:rPr lang="en-US" sz="1200" kern="1200" dirty="0" smtClean="0">
                <a:solidFill>
                  <a:schemeClr val="tx1"/>
                </a:solidFill>
                <a:effectLst/>
                <a:latin typeface="+mn-lt"/>
                <a:ea typeface="+mn-ea"/>
                <a:cs typeface="+mn-cs"/>
              </a:rPr>
              <a:t> and implement its </a:t>
            </a:r>
            <a:r>
              <a:rPr lang="en-US" sz="1200" kern="1200" dirty="0" err="1" smtClean="0">
                <a:solidFill>
                  <a:schemeClr val="tx1"/>
                </a:solidFill>
                <a:effectLst/>
                <a:latin typeface="+mn-lt"/>
                <a:ea typeface="+mn-ea"/>
                <a:cs typeface="+mn-cs"/>
              </a:rPr>
              <a:t>onItemClick</a:t>
            </a:r>
            <a:r>
              <a:rPr lang="en-US" sz="1200" kern="1200" dirty="0" smtClean="0">
                <a:solidFill>
                  <a:schemeClr val="tx1"/>
                </a:solidFill>
                <a:effectLst/>
                <a:latin typeface="+mn-lt"/>
                <a:ea typeface="+mn-ea"/>
                <a:cs typeface="+mn-cs"/>
              </a:rPr>
              <a:t>() method. The </a:t>
            </a:r>
            <a:r>
              <a:rPr lang="en-US" sz="1200" kern="1200" dirty="0" err="1" smtClean="0">
                <a:solidFill>
                  <a:schemeClr val="tx1"/>
                </a:solidFill>
                <a:effectLst/>
                <a:latin typeface="+mn-lt"/>
                <a:ea typeface="+mn-ea"/>
                <a:cs typeface="+mn-cs"/>
              </a:rPr>
              <a:t>OnItemClickListener</a:t>
            </a:r>
            <a:r>
              <a:rPr lang="en-US" sz="1200" kern="1200" dirty="0" smtClean="0">
                <a:solidFill>
                  <a:schemeClr val="tx1"/>
                </a:solidFill>
                <a:effectLst/>
                <a:latin typeface="+mn-lt"/>
                <a:ea typeface="+mn-ea"/>
                <a:cs typeface="+mn-cs"/>
              </a:rPr>
              <a:t> listens for when items are clicked, and the </a:t>
            </a:r>
            <a:r>
              <a:rPr lang="en-US" sz="1200" kern="1200" dirty="0" err="1" smtClean="0">
                <a:solidFill>
                  <a:schemeClr val="tx1"/>
                </a:solidFill>
                <a:effectLst/>
                <a:latin typeface="+mn-lt"/>
                <a:ea typeface="+mn-ea"/>
                <a:cs typeface="+mn-cs"/>
              </a:rPr>
              <a:t>onItemClick</a:t>
            </a:r>
            <a:r>
              <a:rPr lang="en-US" sz="1200" kern="1200" dirty="0" smtClean="0">
                <a:solidFill>
                  <a:schemeClr val="tx1"/>
                </a:solidFill>
                <a:effectLst/>
                <a:latin typeface="+mn-lt"/>
                <a:ea typeface="+mn-ea"/>
                <a:cs typeface="+mn-cs"/>
              </a:rPr>
              <a:t>() method lets you say how your activity should respond to the click. The </a:t>
            </a:r>
            <a:r>
              <a:rPr lang="en-US" sz="1200" kern="1200" dirty="0" err="1" smtClean="0">
                <a:solidFill>
                  <a:schemeClr val="tx1"/>
                </a:solidFill>
                <a:effectLst/>
                <a:latin typeface="+mn-lt"/>
                <a:ea typeface="+mn-ea"/>
                <a:cs typeface="+mn-cs"/>
              </a:rPr>
              <a:t>onItemClick</a:t>
            </a:r>
            <a:r>
              <a:rPr lang="en-US" sz="1200" kern="1200" dirty="0" smtClean="0">
                <a:solidFill>
                  <a:schemeClr val="tx1"/>
                </a:solidFill>
                <a:effectLst/>
                <a:latin typeface="+mn-lt"/>
                <a:ea typeface="+mn-ea"/>
                <a:cs typeface="+mn-cs"/>
              </a:rPr>
              <a:t>() method includes several parameters that you can use to find out which item was clicked, such as a reference to the view item that was clicked, its position in the list view (starting at 0), and the row ID of the underlying data.</a:t>
            </a:r>
          </a:p>
          <a:p>
            <a:pPr fontAlgn="base"/>
            <a:r>
              <a:rPr lang="en-US" sz="1200" kern="1200" dirty="0" smtClean="0">
                <a:solidFill>
                  <a:schemeClr val="tx1"/>
                </a:solidFill>
                <a:effectLst/>
                <a:latin typeface="+mn-lt"/>
                <a:ea typeface="+mn-ea"/>
                <a:cs typeface="+mn-cs"/>
              </a:rPr>
              <a:t>We want to start </a:t>
            </a:r>
            <a:r>
              <a:rPr lang="en-US" sz="1200" kern="1200" dirty="0" err="1" smtClean="0">
                <a:solidFill>
                  <a:schemeClr val="tx1"/>
                </a:solidFill>
                <a:effectLst/>
                <a:latin typeface="+mn-lt"/>
                <a:ea typeface="+mn-ea"/>
                <a:cs typeface="+mn-cs"/>
              </a:rPr>
              <a:t>DrinkCategoryActivity</a:t>
            </a:r>
            <a:r>
              <a:rPr lang="en-US" sz="1200" kern="1200" dirty="0" smtClean="0">
                <a:solidFill>
                  <a:schemeClr val="tx1"/>
                </a:solidFill>
                <a:effectLst/>
                <a:latin typeface="+mn-lt"/>
                <a:ea typeface="+mn-ea"/>
                <a:cs typeface="+mn-cs"/>
              </a:rPr>
              <a:t> when the first item in the list view is clicked—the item at position 0. If the item at position 0 is clicked, we need to create an intent to start </a:t>
            </a:r>
            <a:r>
              <a:rPr lang="en-US" sz="1200" kern="1200" dirty="0" err="1" smtClean="0">
                <a:solidFill>
                  <a:schemeClr val="tx1"/>
                </a:solidFill>
                <a:effectLst/>
                <a:latin typeface="+mn-lt"/>
                <a:ea typeface="+mn-ea"/>
                <a:cs typeface="+mn-cs"/>
              </a:rPr>
              <a:t>DrinkCategoryActivity</a:t>
            </a:r>
            <a:r>
              <a:rPr lang="en-US" sz="1200" kern="1200" dirty="0" smtClean="0">
                <a:solidFill>
                  <a:schemeClr val="tx1"/>
                </a:solidFill>
                <a:effectLst/>
                <a:latin typeface="+mn-lt"/>
                <a:ea typeface="+mn-ea"/>
                <a:cs typeface="+mn-cs"/>
              </a:rPr>
              <a:t>. Here’s the code to create the listener:</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341843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Once you’ve created the </a:t>
            </a:r>
            <a:r>
              <a:rPr lang="en-US" sz="1200" kern="1200" dirty="0" err="1" smtClean="0">
                <a:solidFill>
                  <a:schemeClr val="tx1"/>
                </a:solidFill>
                <a:effectLst/>
                <a:latin typeface="+mn-lt"/>
                <a:ea typeface="+mn-ea"/>
                <a:cs typeface="+mn-cs"/>
              </a:rPr>
              <a:t>OnClickItemListener</a:t>
            </a:r>
            <a:r>
              <a:rPr lang="en-US" sz="1200" kern="1200" dirty="0" smtClean="0">
                <a:solidFill>
                  <a:schemeClr val="tx1"/>
                </a:solidFill>
                <a:effectLst/>
                <a:latin typeface="+mn-lt"/>
                <a:ea typeface="+mn-ea"/>
                <a:cs typeface="+mn-cs"/>
              </a:rPr>
              <a:t>, you need to attach it to the list view. You do this using the </a:t>
            </a:r>
            <a:r>
              <a:rPr lang="en-US" sz="1200" kern="1200" dirty="0" err="1" smtClean="0">
                <a:solidFill>
                  <a:schemeClr val="tx1"/>
                </a:solidFill>
                <a:effectLst/>
                <a:latin typeface="+mn-lt"/>
                <a:ea typeface="+mn-ea"/>
                <a:cs typeface="+mn-cs"/>
              </a:rPr>
              <a:t>ListView</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setOnItemClickListener</a:t>
            </a:r>
            <a:r>
              <a:rPr lang="en-US" sz="1200" kern="1200" dirty="0" smtClean="0">
                <a:solidFill>
                  <a:schemeClr val="tx1"/>
                </a:solidFill>
                <a:effectLst/>
                <a:latin typeface="+mn-lt"/>
                <a:ea typeface="+mn-ea"/>
                <a:cs typeface="+mn-cs"/>
              </a:rPr>
              <a:t>() method. The method takes one argument, the list</a:t>
            </a:r>
          </a:p>
          <a:p>
            <a:pPr fontAlgn="base"/>
            <a:r>
              <a:rPr lang="en-US" sz="1200" kern="1200" dirty="0" smtClean="0">
                <a:solidFill>
                  <a:schemeClr val="tx1"/>
                </a:solidFill>
                <a:effectLst/>
                <a:latin typeface="+mn-lt"/>
                <a:ea typeface="+mn-ea"/>
                <a:cs typeface="+mn-cs"/>
              </a:rPr>
              <a:t>Adding the listener to the list view is crucial, as it’s this step that makes the listener get notified when the user clicks on items in the list view. If you don’t do this, the items in your list view won’t be able to respond to </a:t>
            </a:r>
            <a:r>
              <a:rPr lang="en-US" sz="1200" kern="1200" dirty="0" err="1" smtClean="0">
                <a:solidFill>
                  <a:schemeClr val="tx1"/>
                </a:solidFill>
                <a:effectLst/>
                <a:latin typeface="+mn-lt"/>
                <a:ea typeface="+mn-ea"/>
                <a:cs typeface="+mn-cs"/>
              </a:rPr>
              <a:t>clicks.ener</a:t>
            </a:r>
            <a:r>
              <a:rPr lang="en-US" sz="1200" kern="1200" dirty="0" smtClean="0">
                <a:solidFill>
                  <a:schemeClr val="tx1"/>
                </a:solidFill>
                <a:effectLst/>
                <a:latin typeface="+mn-lt"/>
                <a:ea typeface="+mn-ea"/>
                <a:cs typeface="+mn-cs"/>
              </a:rPr>
              <a:t> itself:</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1009087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What happens when you run the code</a:t>
            </a:r>
          </a:p>
          <a:p>
            <a:pPr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onCreate</a:t>
            </a:r>
            <a:r>
              <a:rPr lang="en-US" sz="1200" kern="1200" dirty="0" smtClean="0">
                <a:solidFill>
                  <a:schemeClr val="tx1"/>
                </a:solidFill>
                <a:effectLst/>
                <a:latin typeface="+mn-lt"/>
                <a:ea typeface="+mn-ea"/>
                <a:cs typeface="+mn-cs"/>
              </a:rPr>
              <a:t>() method in </a:t>
            </a:r>
            <a:r>
              <a:rPr lang="en-US" sz="1200" kern="1200" dirty="0" err="1" smtClean="0">
                <a:solidFill>
                  <a:schemeClr val="tx1"/>
                </a:solidFill>
                <a:effectLst/>
                <a:latin typeface="+mn-lt"/>
                <a:ea typeface="+mn-ea"/>
                <a:cs typeface="+mn-cs"/>
              </a:rPr>
              <a:t>TopLevelActivity</a:t>
            </a:r>
            <a:r>
              <a:rPr lang="en-US" sz="1200" kern="1200" dirty="0" smtClean="0">
                <a:solidFill>
                  <a:schemeClr val="tx1"/>
                </a:solidFill>
                <a:effectLst/>
                <a:latin typeface="+mn-lt"/>
                <a:ea typeface="+mn-ea"/>
                <a:cs typeface="+mn-cs"/>
              </a:rPr>
              <a:t> creates an </a:t>
            </a:r>
            <a:r>
              <a:rPr lang="en-US" sz="1200" kern="1200" dirty="0" err="1" smtClean="0">
                <a:solidFill>
                  <a:schemeClr val="tx1"/>
                </a:solidFill>
                <a:effectLst/>
                <a:latin typeface="+mn-lt"/>
                <a:ea typeface="+mn-ea"/>
                <a:cs typeface="+mn-cs"/>
              </a:rPr>
              <a:t>onItemClickListener</a:t>
            </a:r>
            <a:r>
              <a:rPr lang="en-US" sz="1200" kern="1200" dirty="0" smtClean="0">
                <a:solidFill>
                  <a:schemeClr val="tx1"/>
                </a:solidFill>
                <a:effectLst/>
                <a:latin typeface="+mn-lt"/>
                <a:ea typeface="+mn-ea"/>
                <a:cs typeface="+mn-cs"/>
              </a:rPr>
              <a:t> and links it to the activity’s </a:t>
            </a:r>
            <a:r>
              <a:rPr lang="en-US" sz="1200" kern="1200" dirty="0" err="1" smtClean="0">
                <a:solidFill>
                  <a:schemeClr val="tx1"/>
                </a:solidFill>
                <a:effectLst/>
                <a:latin typeface="+mn-lt"/>
                <a:ea typeface="+mn-ea"/>
                <a:cs typeface="+mn-cs"/>
              </a:rPr>
              <a:t>ListView</a:t>
            </a:r>
            <a:r>
              <a:rPr lang="en-US" sz="1200" kern="1200" dirty="0" smtClean="0">
                <a:solidFill>
                  <a:schemeClr val="tx1"/>
                </a:solidFill>
                <a:effectLst/>
                <a:latin typeface="+mn-lt"/>
                <a:ea typeface="+mn-ea"/>
                <a:cs typeface="+mn-cs"/>
              </a:rPr>
              <a:t>.</a:t>
            </a:r>
          </a:p>
          <a:p>
            <a:pPr fontAlgn="base"/>
            <a:r>
              <a:rPr lang="en-US" sz="1200" b="1" i="0" kern="1200" dirty="0" smtClean="0">
                <a:solidFill>
                  <a:schemeClr val="tx1"/>
                </a:solidFill>
                <a:effectLst/>
                <a:latin typeface="+mn-lt"/>
                <a:ea typeface="+mn-ea"/>
                <a:cs typeface="+mn-cs"/>
              </a:rPr>
              <a:t>When the user clicks on an item in the list view, the </a:t>
            </a:r>
            <a:r>
              <a:rPr lang="en-US" sz="1200" b="1" i="0" kern="1200" dirty="0" err="1" smtClean="0">
                <a:solidFill>
                  <a:schemeClr val="tx1"/>
                </a:solidFill>
                <a:effectLst/>
                <a:latin typeface="+mn-lt"/>
                <a:ea typeface="+mn-ea"/>
                <a:cs typeface="+mn-cs"/>
              </a:rPr>
              <a:t>onItemClickListener’s</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onItemClick</a:t>
            </a:r>
            <a:r>
              <a:rPr lang="en-US" sz="1200" b="1" i="0" kern="1200" dirty="0" smtClean="0">
                <a:solidFill>
                  <a:schemeClr val="tx1"/>
                </a:solidFill>
                <a:effectLst/>
                <a:latin typeface="+mn-lt"/>
                <a:ea typeface="+mn-ea"/>
                <a:cs typeface="+mn-cs"/>
              </a:rPr>
              <a:t>() method gets called.</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If the Drinks item is clicked, the </a:t>
            </a:r>
            <a:r>
              <a:rPr lang="en-US" sz="1200" kern="1200" dirty="0" err="1" smtClean="0">
                <a:solidFill>
                  <a:schemeClr val="tx1"/>
                </a:solidFill>
                <a:effectLst/>
                <a:latin typeface="+mn-lt"/>
                <a:ea typeface="+mn-ea"/>
                <a:cs typeface="+mn-cs"/>
              </a:rPr>
              <a:t>onItemClickListener</a:t>
            </a:r>
            <a:r>
              <a:rPr lang="en-US" sz="1200" kern="1200" dirty="0" smtClean="0">
                <a:solidFill>
                  <a:schemeClr val="tx1"/>
                </a:solidFill>
                <a:effectLst/>
                <a:latin typeface="+mn-lt"/>
                <a:ea typeface="+mn-ea"/>
                <a:cs typeface="+mn-cs"/>
              </a:rPr>
              <a:t> creates an intent to </a:t>
            </a:r>
            <a:r>
              <a:rPr lang="en-US" sz="1200" kern="1200" dirty="0" err="1" smtClean="0">
                <a:solidFill>
                  <a:schemeClr val="tx1"/>
                </a:solidFill>
                <a:effectLst/>
                <a:latin typeface="+mn-lt"/>
                <a:ea typeface="+mn-ea"/>
                <a:cs typeface="+mn-cs"/>
              </a:rPr>
              <a:t>startDrinkCategoryActivity</a:t>
            </a:r>
            <a:r>
              <a:rPr lang="en-US" sz="120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333258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we’ve added </a:t>
            </a:r>
            <a:r>
              <a:rPr lang="en-US" dirty="0" err="1" smtClean="0"/>
              <a:t>Drink.java</a:t>
            </a:r>
            <a:r>
              <a:rPr lang="en-US" dirty="0" smtClean="0"/>
              <a:t> to our app and created </a:t>
            </a:r>
            <a:r>
              <a:rPr lang="en-US" dirty="0" err="1" smtClean="0"/>
              <a:t>TopLevelActivity</a:t>
            </a:r>
            <a:r>
              <a:rPr lang="en-US" dirty="0" smtClean="0"/>
              <a:t> and its layout.</a:t>
            </a:r>
          </a:p>
          <a:p>
            <a:r>
              <a:rPr lang="en-US" dirty="0" smtClean="0"/>
              <a:t>The next thing we need to do is create </a:t>
            </a:r>
            <a:r>
              <a:rPr lang="en-US" dirty="0" err="1" smtClean="0"/>
              <a:t>DrinkCategoryActivity</a:t>
            </a:r>
            <a:r>
              <a:rPr lang="en-US" dirty="0" smtClean="0"/>
              <a:t> so that it gets launched when the user clicks on the Drinks option in </a:t>
            </a:r>
            <a:r>
              <a:rPr lang="en-US" dirty="0" err="1" smtClean="0"/>
              <a:t>TopLevelActivity</a:t>
            </a:r>
            <a:r>
              <a:rPr lang="en-US" dirty="0" smtClean="0"/>
              <a:t>.</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1949380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DrinkCategoryActivity</a:t>
            </a:r>
            <a:r>
              <a:rPr lang="en-US" dirty="0" smtClean="0"/>
              <a:t> is an example of a category activity. A category activity is one that shows the data that belongs to a particular category, often in a list. You then use the category activity to navigate to details of the data. We’re going to use </a:t>
            </a:r>
            <a:r>
              <a:rPr lang="en-US" dirty="0" err="1" smtClean="0"/>
              <a:t>DrinkCategoryActivity</a:t>
            </a:r>
            <a:r>
              <a:rPr lang="en-US" dirty="0" smtClean="0"/>
              <a:t> to display a list of drinks. When the user clicks on one of the drinks, we’ll show them the details of that drink.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do this, we’ll create an activity containing a single list view that displays a list of all the drinks. As our activity only needs to contain a single list view with no other GUI components, we can use a special kind of activity called a list activity. So what’s a list activity? </a:t>
            </a:r>
            <a:r>
              <a:rPr lang="en-US" sz="1200" kern="1200" dirty="0" smtClean="0">
                <a:solidFill>
                  <a:schemeClr val="tx1"/>
                </a:solidFill>
                <a:effectLst/>
                <a:latin typeface="+mn-lt"/>
                <a:ea typeface="+mn-ea"/>
                <a:cs typeface="+mn-cs"/>
              </a:rPr>
              <a:t>A list activity is type of activity that specializes in working with a list. It’s automatically bound to a list view, so you don’t need to create one yourself. </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13354575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There are a couple of major advantages in using a list activity to display categories of data:</a:t>
            </a:r>
          </a:p>
          <a:p>
            <a:pPr fontAlgn="base"/>
            <a:r>
              <a:rPr lang="en-US" sz="1200" b="1" i="0" kern="1200" dirty="0" smtClean="0">
                <a:solidFill>
                  <a:schemeClr val="tx1"/>
                </a:solidFill>
                <a:effectLst/>
                <a:latin typeface="+mn-lt"/>
                <a:ea typeface="+mn-ea"/>
                <a:cs typeface="+mn-cs"/>
              </a:rPr>
              <a:t>You don’t need to create your own layout.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List activities define their own layout programmatically, so there’s no XML layout for you to create or maintain. The layout the list activity generates includes a single list view. You access this list view in your activity code using the list activity’s </a:t>
            </a:r>
            <a:r>
              <a:rPr lang="en-US" sz="1200" b="0" i="0" kern="1200" dirty="0" err="1" smtClean="0">
                <a:solidFill>
                  <a:schemeClr val="tx1"/>
                </a:solidFill>
                <a:effectLst/>
                <a:latin typeface="+mn-lt"/>
                <a:ea typeface="+mn-ea"/>
                <a:cs typeface="+mn-cs"/>
              </a:rPr>
              <a:t>getListView</a:t>
            </a:r>
            <a:r>
              <a:rPr lang="en-US" sz="1200" b="0" i="0" kern="1200" dirty="0" smtClean="0">
                <a:solidFill>
                  <a:schemeClr val="tx1"/>
                </a:solidFill>
                <a:effectLst/>
                <a:latin typeface="+mn-lt"/>
                <a:ea typeface="+mn-ea"/>
                <a:cs typeface="+mn-cs"/>
              </a:rPr>
              <a:t>() method. You need this to specify what data should be displayed in the list view.</a:t>
            </a:r>
          </a:p>
          <a:p>
            <a:pPr fontAlgn="base"/>
            <a:r>
              <a:rPr lang="en-US" sz="1200" b="1" i="0" kern="1200" dirty="0" smtClean="0">
                <a:solidFill>
                  <a:schemeClr val="tx1"/>
                </a:solidFill>
                <a:effectLst/>
                <a:latin typeface="+mn-lt"/>
                <a:ea typeface="+mn-ea"/>
                <a:cs typeface="+mn-cs"/>
              </a:rPr>
              <a:t>You don’t have to implement your own event listener.</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ListActivity</a:t>
            </a:r>
            <a:r>
              <a:rPr lang="en-US" sz="1200" b="0" i="0" kern="1200" dirty="0" smtClean="0">
                <a:solidFill>
                  <a:schemeClr val="tx1"/>
                </a:solidFill>
                <a:effectLst/>
                <a:latin typeface="+mn-lt"/>
                <a:ea typeface="+mn-ea"/>
                <a:cs typeface="+mn-cs"/>
              </a:rPr>
              <a:t> class already implements an event listener that listens for when items in the list view are clicked. Instead of creating your own event listener and binding it to the list view, you just need to implement the list activity’s </a:t>
            </a:r>
            <a:r>
              <a:rPr lang="en-US" sz="1200" b="0" i="0" kern="1200" dirty="0" err="1" smtClean="0">
                <a:solidFill>
                  <a:schemeClr val="tx1"/>
                </a:solidFill>
                <a:effectLst/>
                <a:latin typeface="+mn-lt"/>
                <a:ea typeface="+mn-ea"/>
                <a:cs typeface="+mn-cs"/>
              </a:rPr>
              <a:t>onListItemClick</a:t>
            </a:r>
            <a:r>
              <a:rPr lang="en-US" sz="1200" b="0" i="0" kern="1200" dirty="0" smtClean="0">
                <a:solidFill>
                  <a:schemeClr val="tx1"/>
                </a:solidFill>
                <a:effectLst/>
                <a:latin typeface="+mn-lt"/>
                <a:ea typeface="+mn-ea"/>
                <a:cs typeface="+mn-cs"/>
              </a:rPr>
              <a:t>() method. This makes it easier to get your activity to respond when the user clicks on items in the list view. You’ll see this in action later on when we use </a:t>
            </a:r>
            <a:r>
              <a:rPr lang="en-US" sz="1200" b="0" i="0" kern="1200" dirty="0" err="1" smtClean="0">
                <a:solidFill>
                  <a:schemeClr val="tx1"/>
                </a:solidFill>
                <a:effectLst/>
                <a:latin typeface="+mn-lt"/>
                <a:ea typeface="+mn-ea"/>
                <a:cs typeface="+mn-cs"/>
              </a:rPr>
              <a:t>theonListItemClick</a:t>
            </a:r>
            <a:r>
              <a:rPr lang="en-US" sz="1200" b="0" i="0" kern="1200" dirty="0" smtClean="0">
                <a:solidFill>
                  <a:schemeClr val="tx1"/>
                </a:solidFill>
                <a:effectLst/>
                <a:latin typeface="+mn-lt"/>
                <a:ea typeface="+mn-ea"/>
                <a:cs typeface="+mn-cs"/>
              </a:rPr>
              <a:t>() method to start another activity.</a:t>
            </a:r>
          </a:p>
          <a:p>
            <a:pPr fontAlgn="base"/>
            <a:r>
              <a:rPr lang="en-US" sz="1200" b="1" i="0" kern="1200" dirty="0" smtClean="0">
                <a:solidFill>
                  <a:schemeClr val="tx1"/>
                </a:solidFill>
                <a:effectLst/>
                <a:latin typeface="+mn-lt"/>
                <a:ea typeface="+mn-ea"/>
                <a:cs typeface="+mn-cs"/>
              </a:rPr>
              <a:t>A </a:t>
            </a:r>
            <a:r>
              <a:rPr lang="en-US" sz="1200" b="1" i="0" kern="1200" dirty="0" err="1" smtClean="0">
                <a:solidFill>
                  <a:schemeClr val="tx1"/>
                </a:solidFill>
                <a:effectLst/>
                <a:latin typeface="+mn-lt"/>
                <a:ea typeface="+mn-ea"/>
                <a:cs typeface="+mn-cs"/>
              </a:rPr>
              <a:t>ListActivity</a:t>
            </a:r>
            <a:r>
              <a:rPr lang="en-US" sz="1200" b="1" i="0" kern="1200" dirty="0" smtClean="0">
                <a:solidFill>
                  <a:schemeClr val="tx1"/>
                </a:solidFill>
                <a:effectLst/>
                <a:latin typeface="+mn-lt"/>
                <a:ea typeface="+mn-ea"/>
                <a:cs typeface="+mn-cs"/>
              </a:rPr>
              <a:t> is a type of Activity that specializes in working with a </a:t>
            </a:r>
            <a:r>
              <a:rPr lang="en-US" sz="1200" b="1" i="0" kern="1200" dirty="0" err="1" smtClean="0">
                <a:solidFill>
                  <a:schemeClr val="tx1"/>
                </a:solidFill>
                <a:effectLst/>
                <a:latin typeface="+mn-lt"/>
                <a:ea typeface="+mn-ea"/>
                <a:cs typeface="+mn-cs"/>
              </a:rPr>
              <a:t>ListView</a:t>
            </a:r>
            <a:r>
              <a:rPr lang="en-US" sz="1200" b="1" i="0" kern="1200" dirty="0" smtClean="0">
                <a:solidFill>
                  <a:schemeClr val="tx1"/>
                </a:solidFill>
                <a:effectLst/>
                <a:latin typeface="+mn-lt"/>
                <a:ea typeface="+mn-ea"/>
                <a:cs typeface="+mn-cs"/>
              </a:rPr>
              <a:t>. It has a default layout that contains the </a:t>
            </a:r>
            <a:r>
              <a:rPr lang="en-US" sz="1200" b="1" i="0" kern="1200" dirty="0" err="1" smtClean="0">
                <a:solidFill>
                  <a:schemeClr val="tx1"/>
                </a:solidFill>
                <a:effectLst/>
                <a:latin typeface="+mn-lt"/>
                <a:ea typeface="+mn-ea"/>
                <a:cs typeface="+mn-cs"/>
              </a:rPr>
              <a:t>ListView</a:t>
            </a:r>
            <a:r>
              <a:rPr lang="en-US" sz="1200" b="1" i="0" kern="1200" dirty="0" smtClean="0">
                <a:solidFill>
                  <a:schemeClr val="tx1"/>
                </a:solidFill>
                <a:effectLst/>
                <a:latin typeface="+mn-lt"/>
                <a:ea typeface="+mn-ea"/>
                <a:cs typeface="+mn-cs"/>
              </a:rPr>
              <a:t>.</a:t>
            </a:r>
            <a:endParaRPr lang="en-US" sz="1200" b="0" i="1"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Category activities generally need to display a single list view you can use to navigate to detail records, so list activities are good for this situation.</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1564228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Usually</a:t>
            </a:r>
            <a:r>
              <a:rPr lang="en-US" baseline="0" dirty="0" smtClean="0"/>
              <a:t> start by listing requirements – there’s a format for this, titles are always listed as goals</a:t>
            </a:r>
          </a:p>
          <a:p>
            <a:r>
              <a:rPr lang="en-US" sz="1200" b="1" i="0" kern="1200" dirty="0" smtClean="0">
                <a:solidFill>
                  <a:schemeClr val="tx1"/>
                </a:solidFill>
                <a:effectLst/>
                <a:latin typeface="+mn-lt"/>
                <a:ea typeface="+mn-ea"/>
                <a:cs typeface="+mn-cs"/>
              </a:rPr>
              <a:t>Reflect User Goals, Short,</a:t>
            </a:r>
            <a:r>
              <a:rPr lang="en-US" sz="1200" b="1" i="0" kern="1200" baseline="0" dirty="0" smtClean="0">
                <a:solidFill>
                  <a:schemeClr val="tx1"/>
                </a:solidFill>
                <a:effectLst/>
                <a:latin typeface="+mn-lt"/>
                <a:ea typeface="+mn-ea"/>
                <a:cs typeface="+mn-cs"/>
              </a:rPr>
              <a:t> Use Meaningful verbs, active voice (display, show), don’t identify actors</a:t>
            </a:r>
            <a:endParaRPr lang="en-US" sz="1200" b="1" i="0" kern="1200" dirty="0" smtClean="0">
              <a:solidFill>
                <a:schemeClr val="tx1"/>
              </a:solidFill>
              <a:effectLst/>
              <a:latin typeface="+mn-lt"/>
              <a:ea typeface="+mn-ea"/>
              <a:cs typeface="+mn-cs"/>
            </a:endParaRP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794011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the new activity and</a:t>
            </a:r>
            <a:r>
              <a:rPr lang="en-US" baseline="0" dirty="0" smtClean="0"/>
              <a:t> uncheck the Generate Layout File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1558653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Here’s what the basic code looks like to create a list activity. As you can see, it’s very similar to creating an activity. Use the New Activity wizard to create a new activity in your project </a:t>
            </a:r>
            <a:r>
              <a:rPr lang="en-US" sz="1200" b="0" i="0" kern="1200" dirty="0" err="1" smtClean="0">
                <a:solidFill>
                  <a:schemeClr val="tx1"/>
                </a:solidFill>
                <a:effectLst/>
                <a:latin typeface="+mn-lt"/>
                <a:ea typeface="+mn-ea"/>
                <a:cs typeface="+mn-cs"/>
              </a:rPr>
              <a:t>calledDrinkCategoryActivity</a:t>
            </a:r>
            <a:r>
              <a:rPr lang="en-US" sz="1200" b="0" i="0" kern="1200" dirty="0" smtClean="0">
                <a:solidFill>
                  <a:schemeClr val="tx1"/>
                </a:solidFill>
                <a:effectLst/>
                <a:latin typeface="+mn-lt"/>
                <a:ea typeface="+mn-ea"/>
                <a:cs typeface="+mn-cs"/>
              </a:rPr>
              <a:t>, then replace the contents of </a:t>
            </a:r>
            <a:r>
              <a:rPr lang="en-US" sz="1200" b="0" i="1" kern="1200" dirty="0" err="1" smtClean="0">
                <a:solidFill>
                  <a:schemeClr val="tx1"/>
                </a:solidFill>
                <a:effectLst/>
                <a:latin typeface="+mn-lt"/>
                <a:ea typeface="+mn-ea"/>
                <a:cs typeface="+mn-cs"/>
              </a:rPr>
              <a:t>DrinkCategoryActivity.java</a:t>
            </a:r>
            <a:r>
              <a:rPr lang="en-US" sz="1200" b="0" i="0" kern="1200" dirty="0" smtClean="0">
                <a:solidFill>
                  <a:schemeClr val="tx1"/>
                </a:solidFill>
                <a:effectLst/>
                <a:latin typeface="+mn-lt"/>
                <a:ea typeface="+mn-ea"/>
                <a:cs typeface="+mn-cs"/>
              </a:rPr>
              <a:t> with the code below:</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above code creates a basic list activity called </a:t>
            </a:r>
            <a:r>
              <a:rPr lang="en-US" sz="1200" b="0" i="0" kern="1200" dirty="0" err="1" smtClean="0">
                <a:solidFill>
                  <a:schemeClr val="tx1"/>
                </a:solidFill>
                <a:effectLst/>
                <a:latin typeface="+mn-lt"/>
                <a:ea typeface="+mn-ea"/>
                <a:cs typeface="+mn-cs"/>
              </a:rPr>
              <a:t>DrinkCategoryActivity</a:t>
            </a:r>
            <a:r>
              <a:rPr lang="en-US" sz="1200" b="0" i="0" kern="1200" dirty="0" smtClean="0">
                <a:solidFill>
                  <a:schemeClr val="tx1"/>
                </a:solidFill>
                <a:effectLst/>
                <a:latin typeface="+mn-lt"/>
                <a:ea typeface="+mn-ea"/>
                <a:cs typeface="+mn-cs"/>
              </a:rPr>
              <a:t>. Because it’s a list activity, it needs to extend the </a:t>
            </a:r>
            <a:r>
              <a:rPr lang="en-US" sz="1200" b="0" i="0" kern="1200" dirty="0" err="1" smtClean="0">
                <a:solidFill>
                  <a:schemeClr val="tx1"/>
                </a:solidFill>
                <a:effectLst/>
                <a:latin typeface="+mn-lt"/>
                <a:ea typeface="+mn-ea"/>
                <a:cs typeface="+mn-cs"/>
              </a:rPr>
              <a:t>ListActivity</a:t>
            </a:r>
            <a:r>
              <a:rPr lang="en-US" sz="1200" b="0" i="0" kern="1200" dirty="0" smtClean="0">
                <a:solidFill>
                  <a:schemeClr val="tx1"/>
                </a:solidFill>
                <a:effectLst/>
                <a:latin typeface="+mn-lt"/>
                <a:ea typeface="+mn-ea"/>
                <a:cs typeface="+mn-cs"/>
              </a:rPr>
              <a:t> class rather than Activity. The other difference is that you don’t need to use the </a:t>
            </a:r>
            <a:r>
              <a:rPr lang="en-US" sz="1200" b="0" i="0" kern="1200" dirty="0" err="1" smtClean="0">
                <a:solidFill>
                  <a:schemeClr val="tx1"/>
                </a:solidFill>
                <a:effectLst/>
                <a:latin typeface="+mn-lt"/>
                <a:ea typeface="+mn-ea"/>
                <a:cs typeface="+mn-cs"/>
              </a:rPr>
              <a:t>setContentView</a:t>
            </a:r>
            <a:r>
              <a:rPr lang="en-US" sz="1200" b="0" i="0" kern="1200" dirty="0" smtClean="0">
                <a:solidFill>
                  <a:schemeClr val="tx1"/>
                </a:solidFill>
                <a:effectLst/>
                <a:latin typeface="+mn-lt"/>
                <a:ea typeface="+mn-ea"/>
                <a:cs typeface="+mn-cs"/>
              </a:rPr>
              <a:t>() method to say what layout the list activity should use. This is because list activities define their own layouts so you don’t need to create one yourself. The list activity handles this for you.</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347232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Just as with normal activities, list activities need to be registered in the </a:t>
            </a:r>
            <a:r>
              <a:rPr lang="en-US" sz="1200" b="0" i="0" kern="1200" dirty="0" err="1" smtClean="0">
                <a:solidFill>
                  <a:schemeClr val="tx1"/>
                </a:solidFill>
                <a:effectLst/>
                <a:latin typeface="+mn-lt"/>
                <a:ea typeface="+mn-ea"/>
                <a:cs typeface="+mn-cs"/>
              </a:rPr>
              <a:t>AndroidManifest.xml</a:t>
            </a:r>
            <a:r>
              <a:rPr lang="en-US" sz="1200" b="0" i="0" kern="1200" dirty="0" smtClean="0">
                <a:solidFill>
                  <a:schemeClr val="tx1"/>
                </a:solidFill>
                <a:effectLst/>
                <a:latin typeface="+mn-lt"/>
                <a:ea typeface="+mn-ea"/>
                <a:cs typeface="+mn-cs"/>
              </a:rPr>
              <a:t> file. This is so they can be used within your app. When you create your activity, Android Studio does this for you.</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1954853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If there’s no layout how are we going</a:t>
            </a:r>
            <a:r>
              <a:rPr lang="en-US" sz="1200" b="0" i="0" kern="1200" baseline="0" dirty="0" smtClean="0">
                <a:solidFill>
                  <a:schemeClr val="tx1"/>
                </a:solidFill>
                <a:effectLst/>
                <a:latin typeface="+mn-lt"/>
                <a:ea typeface="+mn-ea"/>
                <a:cs typeface="+mn-cs"/>
              </a:rPr>
              <a:t> to get the data in </a:t>
            </a:r>
            <a:r>
              <a:rPr lang="en-US" sz="1200" b="0" i="0" kern="1200" baseline="0" dirty="0" err="1" smtClean="0">
                <a:solidFill>
                  <a:schemeClr val="tx1"/>
                </a:solidFill>
                <a:effectLst/>
                <a:latin typeface="+mn-lt"/>
                <a:ea typeface="+mn-ea"/>
                <a:cs typeface="+mn-cs"/>
              </a:rPr>
              <a:t>ListView</a:t>
            </a:r>
            <a:r>
              <a:rPr lang="en-US" sz="1200" b="0" i="0" kern="1200" baseline="0" dirty="0" smtClean="0">
                <a:solidFill>
                  <a:schemeClr val="tx1"/>
                </a:solidFill>
                <a:effectLst/>
                <a:latin typeface="+mn-lt"/>
                <a:ea typeface="+mn-ea"/>
                <a:cs typeface="+mn-cs"/>
              </a:rPr>
              <a:t>, we can’t reference the </a:t>
            </a:r>
            <a:r>
              <a:rPr lang="en-US" sz="1200" b="0" i="0" kern="1200" baseline="0" dirty="0" err="1" smtClean="0">
                <a:solidFill>
                  <a:schemeClr val="tx1"/>
                </a:solidFill>
                <a:effectLst/>
                <a:latin typeface="+mn-lt"/>
                <a:ea typeface="+mn-ea"/>
                <a:cs typeface="+mn-cs"/>
              </a:rPr>
              <a:t>strings.xml</a:t>
            </a:r>
            <a:r>
              <a:rPr lang="en-US" sz="1200" b="0" i="0" kern="1200" baseline="0" dirty="0" smtClean="0">
                <a:solidFill>
                  <a:schemeClr val="tx1"/>
                </a:solidFill>
                <a:effectLst/>
                <a:latin typeface="+mn-lt"/>
                <a:ea typeface="+mn-ea"/>
                <a:cs typeface="+mn-cs"/>
              </a:rPr>
              <a:t> like we normally do</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1656284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If you need to display data in a list view that comes from a </a:t>
            </a:r>
            <a:r>
              <a:rPr lang="en-US" sz="1200" b="0" i="0" kern="1200" dirty="0" err="1" smtClean="0">
                <a:solidFill>
                  <a:schemeClr val="tx1"/>
                </a:solidFill>
                <a:effectLst/>
                <a:latin typeface="+mn-lt"/>
                <a:ea typeface="+mn-ea"/>
                <a:cs typeface="+mn-cs"/>
              </a:rPr>
              <a:t>nonstatic</a:t>
            </a:r>
            <a:r>
              <a:rPr lang="en-US" sz="1200" b="0" i="0" kern="1200" dirty="0" smtClean="0">
                <a:solidFill>
                  <a:schemeClr val="tx1"/>
                </a:solidFill>
                <a:effectLst/>
                <a:latin typeface="+mn-lt"/>
                <a:ea typeface="+mn-ea"/>
                <a:cs typeface="+mn-cs"/>
              </a:rPr>
              <a:t> source such as a Java array or database, you need to use an adapter. An adapter acts as a bridge between the data source and the list view. An adapter acts as a bridge between a View and a data source. An </a:t>
            </a:r>
            <a:r>
              <a:rPr lang="en-US" sz="1200" b="0" i="0" kern="1200" dirty="0" err="1" smtClean="0">
                <a:solidFill>
                  <a:schemeClr val="tx1"/>
                </a:solidFill>
                <a:effectLst/>
                <a:latin typeface="+mn-lt"/>
                <a:ea typeface="+mn-ea"/>
                <a:cs typeface="+mn-cs"/>
              </a:rPr>
              <a:t>ArrayAdapter</a:t>
            </a:r>
            <a:r>
              <a:rPr lang="en-US" sz="1200" b="0" i="0" kern="1200" dirty="0" smtClean="0">
                <a:solidFill>
                  <a:schemeClr val="tx1"/>
                </a:solidFill>
                <a:effectLst/>
                <a:latin typeface="+mn-lt"/>
                <a:ea typeface="+mn-ea"/>
                <a:cs typeface="+mn-cs"/>
              </a:rPr>
              <a:t> is a type of adapter that specializes in working with arrays.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462133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To initialize the array adapter, you first specify what type of data is contained in the array you want to bind to the list view. You then pass it three parameters: a Context (usually the current activity), a layout resource that specifies how to display each item in the array, and the array itself. Here’s the code to create an array adapter that displays Drink data from the </a:t>
            </a:r>
            <a:r>
              <a:rPr lang="en-US" sz="1200" b="0" i="0" kern="1200" dirty="0" err="1" smtClean="0">
                <a:solidFill>
                  <a:schemeClr val="tx1"/>
                </a:solidFill>
                <a:effectLst/>
                <a:latin typeface="+mn-lt"/>
                <a:ea typeface="+mn-ea"/>
                <a:cs typeface="+mn-cs"/>
              </a:rPr>
              <a:t>Drink.drinks</a:t>
            </a:r>
            <a:r>
              <a:rPr lang="en-US" sz="1200" b="0" i="0" kern="1200" dirty="0" smtClean="0">
                <a:solidFill>
                  <a:schemeClr val="tx1"/>
                </a:solidFill>
                <a:effectLst/>
                <a:latin typeface="+mn-lt"/>
                <a:ea typeface="+mn-ea"/>
                <a:cs typeface="+mn-cs"/>
              </a:rPr>
              <a:t> array.</a:t>
            </a:r>
          </a:p>
          <a:p>
            <a:pPr fontAlgn="base"/>
            <a:endParaRPr lang="en-US" sz="1200" b="0" i="0" kern="1200" dirty="0" smtClean="0">
              <a:solidFill>
                <a:schemeClr val="tx1"/>
              </a:solidFill>
              <a:effectLst/>
              <a:latin typeface="+mn-lt"/>
              <a:ea typeface="+mn-ea"/>
              <a:cs typeface="+mn-cs"/>
            </a:endParaRPr>
          </a:p>
          <a:p>
            <a:pPr fontAlgn="base"/>
            <a:r>
              <a:rPr lang="en-US" dirty="0" smtClean="0"/>
              <a:t>You then attach the array adapter to the list view using the </a:t>
            </a:r>
            <a:r>
              <a:rPr lang="en-US" dirty="0" err="1" smtClean="0"/>
              <a:t>ListView</a:t>
            </a:r>
            <a:r>
              <a:rPr lang="en-US" dirty="0" smtClean="0"/>
              <a:t> </a:t>
            </a:r>
            <a:r>
              <a:rPr lang="en-US" dirty="0" err="1" smtClean="0"/>
              <a:t>setAdapter</a:t>
            </a:r>
            <a:r>
              <a:rPr lang="en-US" dirty="0" smtClean="0"/>
              <a:t>() method </a:t>
            </a:r>
          </a:p>
          <a:p>
            <a:pPr fontAlgn="base"/>
            <a:r>
              <a:rPr lang="en-US" dirty="0" smtClean="0"/>
              <a:t>Behind the scenes, the array adapter takes each item in the array, converts it to a String using its </a:t>
            </a:r>
            <a:r>
              <a:rPr lang="en-US" dirty="0" err="1" smtClean="0"/>
              <a:t>toString</a:t>
            </a:r>
            <a:r>
              <a:rPr lang="en-US" dirty="0" smtClean="0"/>
              <a:t>() method and puts each result into a text view. It then displays each text view as a single row in the list view.</a:t>
            </a:r>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1410426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code in Android Studio</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6986014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a:t>
            </a:r>
            <a:r>
              <a:rPr lang="en-US" baseline="0" dirty="0" smtClean="0"/>
              <a:t> app in Emulator and show it working.  Set some breakpoints.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12398432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When the user clicks on the Drinks option, </a:t>
            </a:r>
            <a:r>
              <a:rPr lang="en-US" dirty="0" err="1" smtClean="0"/>
              <a:t>DrinkCategoryActivity</a:t>
            </a:r>
            <a:r>
              <a:rPr lang="en-US" dirty="0" smtClean="0"/>
              <a:t> is </a:t>
            </a:r>
            <a:r>
              <a:rPr lang="en-US" dirty="0" err="1" smtClean="0"/>
              <a:t>launched.As</a:t>
            </a:r>
            <a:r>
              <a:rPr lang="en-US" dirty="0" smtClean="0"/>
              <a:t> </a:t>
            </a:r>
            <a:r>
              <a:rPr lang="en-US" dirty="0" err="1" smtClean="0"/>
              <a:t>DrinkCategoryActivity</a:t>
            </a:r>
            <a:r>
              <a:rPr lang="en-US" dirty="0" smtClean="0"/>
              <a:t> is a list activity, it has a default layout containing a single </a:t>
            </a:r>
            <a:r>
              <a:rPr lang="en-US" dirty="0" err="1" smtClean="0"/>
              <a:t>ListView</a:t>
            </a:r>
            <a:r>
              <a:rPr lang="en-US" dirty="0" smtClean="0"/>
              <a:t> object. This layout is created behind the scenes in Java code, so it’s not defined by XML.</a:t>
            </a:r>
          </a:p>
          <a:p>
            <a:r>
              <a:rPr lang="en-US" dirty="0" smtClean="0"/>
              <a:t>2. </a:t>
            </a:r>
            <a:r>
              <a:rPr lang="en-US" dirty="0" err="1" smtClean="0"/>
              <a:t>DrinkCategoryActivity</a:t>
            </a:r>
            <a:r>
              <a:rPr lang="en-US" dirty="0" smtClean="0"/>
              <a:t> creates an </a:t>
            </a:r>
            <a:r>
              <a:rPr lang="en-US" dirty="0" err="1" smtClean="0"/>
              <a:t>ArrayAdapter</a:t>
            </a:r>
            <a:r>
              <a:rPr lang="en-US" dirty="0" smtClean="0"/>
              <a:t>&lt;Drink&gt;, an array adapter that deals with arrays of Drink objects.</a:t>
            </a:r>
          </a:p>
          <a:p>
            <a:pPr fontAlgn="base"/>
            <a:r>
              <a:rPr lang="en-US" sz="1200" b="1" i="0" kern="1200" dirty="0" smtClean="0">
                <a:solidFill>
                  <a:schemeClr val="tx1"/>
                </a:solidFill>
                <a:effectLst/>
                <a:latin typeface="+mn-lt"/>
                <a:ea typeface="+mn-ea"/>
                <a:cs typeface="+mn-cs"/>
              </a:rPr>
              <a:t>3. The array adapter’s source is the drinks array in the Drink class.</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It uses the </a:t>
            </a:r>
            <a:r>
              <a:rPr lang="en-US" sz="1200" kern="1200" dirty="0" err="1" smtClean="0">
                <a:solidFill>
                  <a:schemeClr val="tx1"/>
                </a:solidFill>
                <a:effectLst/>
                <a:latin typeface="+mn-lt"/>
                <a:ea typeface="+mn-ea"/>
                <a:cs typeface="+mn-cs"/>
              </a:rPr>
              <a:t>Drink.toString</a:t>
            </a:r>
            <a:r>
              <a:rPr lang="en-US" sz="1200" kern="1200" dirty="0" smtClean="0">
                <a:solidFill>
                  <a:schemeClr val="tx1"/>
                </a:solidFill>
                <a:effectLst/>
                <a:latin typeface="+mn-lt"/>
                <a:ea typeface="+mn-ea"/>
                <a:cs typeface="+mn-cs"/>
              </a:rPr>
              <a:t>() method to return the name of each drink.</a:t>
            </a:r>
          </a:p>
          <a:p>
            <a:pPr fontAlgn="base"/>
            <a:r>
              <a:rPr lang="en-US" sz="1200" kern="1200" dirty="0" smtClean="0">
                <a:solidFill>
                  <a:schemeClr val="tx1"/>
                </a:solidFill>
                <a:effectLst/>
                <a:latin typeface="+mn-lt"/>
                <a:ea typeface="+mn-ea"/>
                <a:cs typeface="+mn-cs"/>
              </a:rPr>
              <a:t>4. </a:t>
            </a:r>
            <a:r>
              <a:rPr lang="en-US" sz="1200" kern="1200" dirty="0" err="1" smtClean="0">
                <a:solidFill>
                  <a:schemeClr val="tx1"/>
                </a:solidFill>
                <a:effectLst/>
                <a:latin typeface="+mn-lt"/>
                <a:ea typeface="+mn-ea"/>
                <a:cs typeface="+mn-cs"/>
              </a:rPr>
              <a:t>DrinkCategoryActivity</a:t>
            </a:r>
            <a:r>
              <a:rPr lang="en-US" sz="1200" kern="1200" dirty="0" smtClean="0">
                <a:solidFill>
                  <a:schemeClr val="tx1"/>
                </a:solidFill>
                <a:effectLst/>
                <a:latin typeface="+mn-lt"/>
                <a:ea typeface="+mn-ea"/>
                <a:cs typeface="+mn-cs"/>
              </a:rPr>
              <a:t> makes the </a:t>
            </a:r>
            <a:r>
              <a:rPr lang="en-US" sz="1200" kern="1200" dirty="0" err="1" smtClean="0">
                <a:solidFill>
                  <a:schemeClr val="tx1"/>
                </a:solidFill>
                <a:effectLst/>
                <a:latin typeface="+mn-lt"/>
                <a:ea typeface="+mn-ea"/>
                <a:cs typeface="+mn-cs"/>
              </a:rPr>
              <a:t>ListView</a:t>
            </a:r>
            <a:r>
              <a:rPr lang="en-US" sz="1200" kern="1200" dirty="0" smtClean="0">
                <a:solidFill>
                  <a:schemeClr val="tx1"/>
                </a:solidFill>
                <a:effectLst/>
                <a:latin typeface="+mn-lt"/>
                <a:ea typeface="+mn-ea"/>
                <a:cs typeface="+mn-cs"/>
              </a:rPr>
              <a:t> use the array adapter using the </a:t>
            </a:r>
            <a:r>
              <a:rPr lang="en-US" sz="1200" kern="1200" dirty="0" err="1" smtClean="0">
                <a:solidFill>
                  <a:schemeClr val="tx1"/>
                </a:solidFill>
                <a:effectLst/>
                <a:latin typeface="+mn-lt"/>
                <a:ea typeface="+mn-ea"/>
                <a:cs typeface="+mn-cs"/>
              </a:rPr>
              <a:t>setAdapter</a:t>
            </a:r>
            <a:r>
              <a:rPr lang="en-US" sz="1200" kern="1200" dirty="0" smtClean="0">
                <a:solidFill>
                  <a:schemeClr val="tx1"/>
                </a:solidFill>
                <a:effectLst/>
                <a:latin typeface="+mn-lt"/>
                <a:ea typeface="+mn-ea"/>
                <a:cs typeface="+mn-cs"/>
              </a:rPr>
              <a:t>() method.</a:t>
            </a:r>
          </a:p>
          <a:p>
            <a:pPr fontAlgn="base"/>
            <a:r>
              <a:rPr lang="en-US" sz="1200" kern="1200" dirty="0" smtClean="0">
                <a:solidFill>
                  <a:schemeClr val="tx1"/>
                </a:solidFill>
                <a:effectLst/>
                <a:latin typeface="+mn-lt"/>
                <a:ea typeface="+mn-ea"/>
                <a:cs typeface="+mn-cs"/>
              </a:rPr>
              <a:t>The list view uses it to display a list of the drink names.</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7447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thing we’ll do is get </a:t>
            </a:r>
            <a:r>
              <a:rPr lang="en-US" dirty="0" err="1" smtClean="0"/>
              <a:t>DrinkCategoryActivity</a:t>
            </a:r>
            <a:r>
              <a:rPr lang="en-US" dirty="0" smtClean="0"/>
              <a:t> to launch </a:t>
            </a:r>
            <a:r>
              <a:rPr lang="en-US" dirty="0" err="1" smtClean="0"/>
              <a:t>DrinkActivity</a:t>
            </a:r>
            <a:r>
              <a:rPr lang="en-US" dirty="0" smtClean="0"/>
              <a:t>, passing it details of which drink was clicked.</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1692047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top-level activity contains the things that are most important to the user, and gives them an easy way of navigating to them. In most apps, the first activity the user sees will be a top-level activity.</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514911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Earlier on in the chapter, we needed to get </a:t>
            </a:r>
            <a:r>
              <a:rPr lang="en-US" dirty="0" err="1" smtClean="0"/>
              <a:t>TopLevelActivity</a:t>
            </a:r>
            <a:r>
              <a:rPr lang="en-US" dirty="0" smtClean="0"/>
              <a:t> to react to the user clicking items in the list view. To do that, we had to create an </a:t>
            </a:r>
            <a:r>
              <a:rPr lang="en-US" dirty="0" err="1" smtClean="0"/>
              <a:t>OnItemClickListener</a:t>
            </a:r>
            <a:r>
              <a:rPr lang="en-US" dirty="0" smtClean="0"/>
              <a:t>, implement its </a:t>
            </a:r>
            <a:r>
              <a:rPr lang="en-US" dirty="0" err="1" smtClean="0"/>
              <a:t>onItemClick</a:t>
            </a:r>
            <a:r>
              <a:rPr lang="en-US" dirty="0" smtClean="0"/>
              <a:t>() method, and assign it to the list view</a:t>
            </a:r>
            <a:r>
              <a:rPr lang="en-US" baseline="0" dirty="0" smtClean="0"/>
              <a:t> (show it!!)</a:t>
            </a:r>
          </a:p>
          <a:p>
            <a:endParaRPr lang="en-US" dirty="0" smtClean="0"/>
          </a:p>
          <a:p>
            <a:r>
              <a:rPr lang="en-US" dirty="0" smtClean="0"/>
              <a:t>We had to set up an event listener in this way because list views aren’t hardwired to respond to clicks in the way that buttons are.</a:t>
            </a:r>
          </a:p>
          <a:p>
            <a:r>
              <a:rPr lang="en-US" dirty="0" smtClean="0"/>
              <a:t>So how should we get </a:t>
            </a:r>
            <a:r>
              <a:rPr lang="en-US" dirty="0" err="1" smtClean="0"/>
              <a:t>DrinkCategoryActivity</a:t>
            </a:r>
            <a:r>
              <a:rPr lang="en-US" dirty="0" smtClean="0"/>
              <a:t> to handle user clicks?</a:t>
            </a:r>
          </a:p>
          <a:p>
            <a:endParaRPr lang="en-US" dirty="0" smtClean="0"/>
          </a:p>
          <a:p>
            <a:r>
              <a:rPr lang="en-US" dirty="0" err="1" smtClean="0"/>
              <a:t>ListActivity</a:t>
            </a:r>
            <a:r>
              <a:rPr lang="en-US" dirty="0" smtClean="0"/>
              <a:t> implements an item click listener by default</a:t>
            </a:r>
          </a:p>
          <a:p>
            <a:r>
              <a:rPr lang="en-US" dirty="0" smtClean="0"/>
              <a:t>There’s a significant difference between </a:t>
            </a:r>
            <a:r>
              <a:rPr lang="en-US" dirty="0" err="1" smtClean="0"/>
              <a:t>TopLevelActivity</a:t>
            </a:r>
            <a:r>
              <a:rPr lang="en-US" dirty="0" smtClean="0"/>
              <a:t> and </a:t>
            </a:r>
            <a:r>
              <a:rPr lang="en-US" dirty="0" err="1" smtClean="0"/>
              <a:t>DrinkCategoryActivity</a:t>
            </a:r>
            <a:r>
              <a:rPr lang="en-US" dirty="0" smtClean="0"/>
              <a:t>. Whereas </a:t>
            </a:r>
            <a:r>
              <a:rPr lang="en-US" dirty="0" err="1" smtClean="0"/>
              <a:t>TopLevelActivity</a:t>
            </a:r>
            <a:r>
              <a:rPr lang="en-US" dirty="0" smtClean="0"/>
              <a:t> is a normal Activity object, </a:t>
            </a:r>
            <a:r>
              <a:rPr lang="en-US" dirty="0" err="1" smtClean="0"/>
              <a:t>DrinkCategoryActivity</a:t>
            </a:r>
            <a:r>
              <a:rPr lang="en-US" dirty="0" smtClean="0"/>
              <a:t> is a </a:t>
            </a:r>
            <a:r>
              <a:rPr lang="en-US" dirty="0" err="1" smtClean="0"/>
              <a:t>ListActivity</a:t>
            </a:r>
            <a:r>
              <a:rPr lang="en-US" dirty="0" smtClean="0"/>
              <a:t>, a special type of activity that’s designed to work with list views.</a:t>
            </a:r>
          </a:p>
          <a:p>
            <a:endParaRPr lang="en-US" dirty="0" smtClean="0"/>
          </a:p>
          <a:p>
            <a:r>
              <a:rPr lang="en-US" dirty="0" smtClean="0"/>
              <a:t>This is significant when it comes to handling user clicks. A key difference between Activity and </a:t>
            </a:r>
            <a:r>
              <a:rPr lang="en-US" dirty="0" err="1" smtClean="0"/>
              <a:t>ListActivity</a:t>
            </a:r>
            <a:r>
              <a:rPr lang="en-US" dirty="0" smtClean="0"/>
              <a:t> is that the </a:t>
            </a:r>
            <a:r>
              <a:rPr lang="en-US" dirty="0" err="1" smtClean="0"/>
              <a:t>ListActivity</a:t>
            </a:r>
            <a:r>
              <a:rPr lang="en-US" dirty="0" smtClean="0"/>
              <a:t> class already implements an on item click event listener. Instead of creating your own event listener, when you use a list activity you just need to implement the </a:t>
            </a:r>
            <a:r>
              <a:rPr lang="en-US" dirty="0" err="1" smtClean="0"/>
              <a:t>onListItemClick</a:t>
            </a:r>
            <a:r>
              <a:rPr lang="en-US" dirty="0" smtClean="0"/>
              <a:t>() method.</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11520141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Pass data to an activity using the </a:t>
            </a:r>
            <a:r>
              <a:rPr lang="en-US" dirty="0" err="1" smtClean="0"/>
              <a:t>ListActivity</a:t>
            </a:r>
            <a:r>
              <a:rPr lang="en-US" dirty="0" smtClean="0"/>
              <a:t> </a:t>
            </a:r>
            <a:r>
              <a:rPr lang="en-US" dirty="0" err="1" smtClean="0"/>
              <a:t>onListItemClick</a:t>
            </a:r>
            <a:r>
              <a:rPr lang="en-US" dirty="0" smtClean="0"/>
              <a:t>() method</a:t>
            </a:r>
          </a:p>
          <a:p>
            <a:r>
              <a:rPr lang="en-US" dirty="0" smtClean="0"/>
              <a:t>When you use a list activity to display categories, you’ll usually use the </a:t>
            </a:r>
            <a:r>
              <a:rPr lang="en-US" dirty="0" err="1" smtClean="0"/>
              <a:t>onListItemClick</a:t>
            </a:r>
            <a:r>
              <a:rPr lang="en-US" dirty="0" smtClean="0"/>
              <a:t>() method to start another activity that displays details of the item the user clicked. To do this, you create an intent that starts the second activity. You then add the ID of the item that was clicked as extra information so that the second activity can use it when the activity starts.</a:t>
            </a:r>
          </a:p>
          <a:p>
            <a:r>
              <a:rPr lang="en-US" dirty="0" smtClean="0"/>
              <a:t>In our case, we want to start </a:t>
            </a:r>
            <a:r>
              <a:rPr lang="en-US" dirty="0" err="1" smtClean="0"/>
              <a:t>DrinkActivity</a:t>
            </a:r>
            <a:r>
              <a:rPr lang="en-US" dirty="0" smtClean="0"/>
              <a:t> and pass it the ID of the drink that was selected. </a:t>
            </a:r>
            <a:r>
              <a:rPr lang="en-US" dirty="0" err="1" smtClean="0"/>
              <a:t>DrinkActivity</a:t>
            </a:r>
            <a:r>
              <a:rPr lang="en-US" dirty="0" smtClean="0"/>
              <a:t> will then be able to use this information to display details of the right drink.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44</a:t>
            </a:fld>
            <a:endParaRPr lang="en-US"/>
          </a:p>
        </p:txBody>
      </p:sp>
    </p:spTree>
    <p:extLst>
      <p:ext uri="{BB962C8B-B14F-4D97-AF65-F5344CB8AC3E}">
        <p14:creationId xmlns:p14="http://schemas.microsoft.com/office/powerpoint/2010/main" val="11843177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common practice to pass the ID of the item that was clicked as it’s the ID of the underlying data. If the underlying data is an array, the ID is the index of the item in the array. If the underlying data comes from a database, the ID is the ID of the record in the table. Passing the ID of the item in this way means that it’s easier for the second activity to get details of the data, and then display </a:t>
            </a:r>
            <a:r>
              <a:rPr lang="en-US" dirty="0" err="1" smtClean="0"/>
              <a:t>it.That’s</a:t>
            </a:r>
            <a:r>
              <a:rPr lang="en-US" dirty="0" smtClean="0"/>
              <a:t> everything we need to make </a:t>
            </a:r>
            <a:r>
              <a:rPr lang="en-US" dirty="0" err="1" smtClean="0"/>
              <a:t>DrinkCategoryActivity</a:t>
            </a:r>
            <a:r>
              <a:rPr lang="en-US" dirty="0" smtClean="0"/>
              <a:t> start </a:t>
            </a:r>
            <a:r>
              <a:rPr lang="en-US" dirty="0" err="1" smtClean="0"/>
              <a:t>DrinkActivity</a:t>
            </a:r>
            <a:r>
              <a:rPr lang="en-US" dirty="0" smtClean="0"/>
              <a:t> and tell it which drink was selected.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45</a:t>
            </a:fld>
            <a:endParaRPr lang="en-US"/>
          </a:p>
        </p:txBody>
      </p:sp>
    </p:spTree>
    <p:extLst>
      <p:ext uri="{BB962C8B-B14F-4D97-AF65-F5344CB8AC3E}">
        <p14:creationId xmlns:p14="http://schemas.microsoft.com/office/powerpoint/2010/main" val="6298952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the </a:t>
            </a:r>
            <a:r>
              <a:rPr lang="en-US" dirty="0" err="1" smtClean="0"/>
              <a:t>DrinkActivity</a:t>
            </a:r>
            <a:r>
              <a:rPr lang="en-US" dirty="0" smtClean="0"/>
              <a:t> with</a:t>
            </a:r>
            <a:r>
              <a:rPr lang="en-US" baseline="0" dirty="0" smtClean="0"/>
              <a:t> the </a:t>
            </a:r>
            <a:r>
              <a:rPr lang="en-US" baseline="0" dirty="0" err="1" smtClean="0"/>
              <a:t>activity_drink</a:t>
            </a:r>
            <a:r>
              <a:rPr lang="en-US" baseline="0" dirty="0" smtClean="0"/>
              <a:t> layout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47</a:t>
            </a:fld>
            <a:endParaRPr lang="en-US"/>
          </a:p>
        </p:txBody>
      </p:sp>
    </p:spTree>
    <p:extLst>
      <p:ext uri="{BB962C8B-B14F-4D97-AF65-F5344CB8AC3E}">
        <p14:creationId xmlns:p14="http://schemas.microsoft.com/office/powerpoint/2010/main" val="7673560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you’ve created the layout of your detail activity, we can populate its views.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48</a:t>
            </a:fld>
            <a:endParaRPr lang="en-US"/>
          </a:p>
        </p:txBody>
      </p:sp>
    </p:spTree>
    <p:extLst>
      <p:ext uri="{BB962C8B-B14F-4D97-AF65-F5344CB8AC3E}">
        <p14:creationId xmlns:p14="http://schemas.microsoft.com/office/powerpoint/2010/main" val="1566033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you’ve seen, when you get a category activity to start a detail activity, you get items in the category activity list view to respond to clicks. When an item is clicked, you create an intent to start the detail activity. You pass the ID of the item the user clicked as extra information in the </a:t>
            </a:r>
            <a:r>
              <a:rPr lang="en-US" dirty="0" err="1" smtClean="0"/>
              <a:t>intent.When</a:t>
            </a:r>
            <a:r>
              <a:rPr lang="en-US" dirty="0" smtClean="0"/>
              <a:t> the detail activity is started, the detail activity can retrieve the extra information from the intent and use it to populate its views. In our case, we can use the information in the intent that started </a:t>
            </a:r>
            <a:r>
              <a:rPr lang="en-US" dirty="0" err="1" smtClean="0"/>
              <a:t>DrinkActivity</a:t>
            </a:r>
            <a:r>
              <a:rPr lang="en-US" dirty="0" smtClean="0"/>
              <a:t> to retrieve details of the drink the user clicked.</a:t>
            </a:r>
          </a:p>
          <a:p>
            <a:r>
              <a:rPr lang="en-US" dirty="0" smtClean="0"/>
              <a:t>When we created </a:t>
            </a:r>
            <a:r>
              <a:rPr lang="en-US" dirty="0" err="1" smtClean="0"/>
              <a:t>DrinkCategoryActivity</a:t>
            </a:r>
            <a:r>
              <a:rPr lang="en-US" dirty="0" smtClean="0"/>
              <a:t>, we added the ID of the drink the user clicked as extra information in the intent. We gave it a label of </a:t>
            </a:r>
            <a:r>
              <a:rPr lang="en-US" dirty="0" err="1" smtClean="0"/>
              <a:t>DrinkActivity.EXTRA_DRINKNO</a:t>
            </a:r>
            <a:r>
              <a:rPr lang="en-US" dirty="0" smtClean="0"/>
              <a:t>, which we need to define as a constant in </a:t>
            </a:r>
            <a:r>
              <a:rPr lang="en-US" dirty="0" err="1" smtClean="0"/>
              <a:t>DrinkActivity</a:t>
            </a:r>
            <a:r>
              <a:rPr lang="en-US" dirty="0" smtClean="0"/>
              <a:t>:</a:t>
            </a:r>
          </a:p>
          <a:p>
            <a:r>
              <a:rPr lang="en-US" dirty="0" smtClean="0"/>
              <a:t>public static final String EXTRA_DRINKNO = "</a:t>
            </a:r>
            <a:r>
              <a:rPr lang="en-US" dirty="0" err="1" smtClean="0"/>
              <a:t>drinkNo</a:t>
            </a:r>
            <a:r>
              <a:rPr lang="en-US" dirty="0" smtClean="0"/>
              <a:t>";</a:t>
            </a:r>
          </a:p>
          <a:p>
            <a:r>
              <a:rPr lang="en-US" dirty="0" smtClean="0"/>
              <a:t>As you saw in Chapter 3, you can retrieve the intent that started an activity using the </a:t>
            </a:r>
            <a:r>
              <a:rPr lang="en-US" dirty="0" err="1" smtClean="0"/>
              <a:t>getIntent</a:t>
            </a:r>
            <a:r>
              <a:rPr lang="en-US" dirty="0" smtClean="0"/>
              <a:t>() method. If this intent has extra information, you can use the intent’s get*() methods to retrieve it. Here’s the code to retrieve the value of EXTRA_DRINKNO from the intent that started </a:t>
            </a:r>
            <a:r>
              <a:rPr lang="en-US" dirty="0" err="1" smtClean="0"/>
              <a:t>DrinkActivity:int</a:t>
            </a:r>
            <a:r>
              <a:rPr lang="en-US" dirty="0" smtClean="0"/>
              <a:t> </a:t>
            </a:r>
            <a:r>
              <a:rPr lang="en-US" dirty="0" err="1" smtClean="0"/>
              <a:t>drinkNo</a:t>
            </a:r>
            <a:r>
              <a:rPr lang="en-US" dirty="0" smtClean="0"/>
              <a:t> = (Integer)</a:t>
            </a:r>
            <a:r>
              <a:rPr lang="en-US" dirty="0" err="1" smtClean="0"/>
              <a:t>getIntent</a:t>
            </a:r>
            <a:r>
              <a:rPr lang="en-US" dirty="0" smtClean="0"/>
              <a:t>().</a:t>
            </a:r>
            <a:r>
              <a:rPr lang="en-US" dirty="0" err="1" smtClean="0"/>
              <a:t>getExtras</a:t>
            </a:r>
            <a:r>
              <a:rPr lang="en-US" dirty="0" smtClean="0"/>
              <a:t>().get(EXTRA_DRINKNO);</a:t>
            </a:r>
          </a:p>
          <a:p>
            <a:r>
              <a:rPr lang="en-US" dirty="0" smtClean="0"/>
              <a:t>Once you’ve retrieved the information from the intent, you can use it to get the data you need to display in your detail record.</a:t>
            </a:r>
          </a:p>
          <a:p>
            <a:r>
              <a:rPr lang="en-US" dirty="0" smtClean="0"/>
              <a:t>In our case, we can use </a:t>
            </a:r>
            <a:r>
              <a:rPr lang="en-US" dirty="0" err="1" smtClean="0"/>
              <a:t>drinkNo</a:t>
            </a:r>
            <a:r>
              <a:rPr lang="en-US" dirty="0" smtClean="0"/>
              <a:t> to get details of the drink the user selected. </a:t>
            </a:r>
            <a:r>
              <a:rPr lang="en-US" dirty="0" err="1" smtClean="0"/>
              <a:t>drinkNo</a:t>
            </a:r>
            <a:r>
              <a:rPr lang="en-US" dirty="0" smtClean="0"/>
              <a:t> is the ID of the drink, the index of the drink in the drinks array. This means that you can get the drink the user clicked on </a:t>
            </a:r>
            <a:r>
              <a:rPr lang="en-US" dirty="0" err="1" smtClean="0"/>
              <a:t>using:Drink</a:t>
            </a:r>
            <a:r>
              <a:rPr lang="en-US" dirty="0" smtClean="0"/>
              <a:t> drink = </a:t>
            </a:r>
            <a:r>
              <a:rPr lang="en-US" dirty="0" err="1" smtClean="0"/>
              <a:t>Drink.drinks</a:t>
            </a:r>
            <a:r>
              <a:rPr lang="en-US" dirty="0" smtClean="0"/>
              <a:t>[</a:t>
            </a:r>
            <a:r>
              <a:rPr lang="en-US" dirty="0" err="1" smtClean="0"/>
              <a:t>drinkNo</a:t>
            </a:r>
            <a:r>
              <a:rPr lang="en-U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49</a:t>
            </a:fld>
            <a:endParaRPr lang="en-US"/>
          </a:p>
        </p:txBody>
      </p:sp>
    </p:spTree>
    <p:extLst>
      <p:ext uri="{BB962C8B-B14F-4D97-AF65-F5344CB8AC3E}">
        <p14:creationId xmlns:p14="http://schemas.microsoft.com/office/powerpoint/2010/main" val="1217923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update the views in your detail activity, you need to make sure that the values they display reflect the data you’ve derived from the </a:t>
            </a:r>
            <a:r>
              <a:rPr lang="en-US" dirty="0" err="1" smtClean="0"/>
              <a:t>intent.Our</a:t>
            </a:r>
            <a:r>
              <a:rPr lang="en-US" dirty="0" smtClean="0"/>
              <a:t> detail activity contains two text views and an image view. We need to make sure that each of these is updated to reflect the details of the drink.</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50</a:t>
            </a:fld>
            <a:endParaRPr lang="en-US"/>
          </a:p>
        </p:txBody>
      </p:sp>
    </p:spTree>
    <p:extLst>
      <p:ext uri="{BB962C8B-B14F-4D97-AF65-F5344CB8AC3E}">
        <p14:creationId xmlns:p14="http://schemas.microsoft.com/office/powerpoint/2010/main" val="7704169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What </a:t>
            </a:r>
            <a:r>
              <a:rPr lang="en-US" sz="1200" b="1" i="0" kern="1200" dirty="0" err="1" smtClean="0">
                <a:solidFill>
                  <a:schemeClr val="tx1"/>
                </a:solidFill>
                <a:effectLst/>
                <a:latin typeface="+mn-lt"/>
                <a:ea typeface="+mn-ea"/>
                <a:cs typeface="+mn-cs"/>
              </a:rPr>
              <a:t>hhappens</a:t>
            </a:r>
            <a:r>
              <a:rPr lang="en-US" sz="1200" b="1" i="0" kern="1200" baseline="0" dirty="0" smtClean="0">
                <a:solidFill>
                  <a:schemeClr val="tx1"/>
                </a:solidFill>
                <a:effectLst/>
                <a:latin typeface="+mn-lt"/>
                <a:ea typeface="+mn-ea"/>
                <a:cs typeface="+mn-cs"/>
              </a:rPr>
              <a:t> when you run the app</a:t>
            </a:r>
            <a:endParaRPr lang="en-US" sz="1200" b="1" i="0" kern="1200" dirty="0" smtClean="0">
              <a:solidFill>
                <a:schemeClr val="tx1"/>
              </a:solidFill>
              <a:effectLst/>
              <a:latin typeface="+mn-lt"/>
              <a:ea typeface="+mn-ea"/>
              <a:cs typeface="+mn-cs"/>
            </a:endParaRPr>
          </a:p>
          <a:p>
            <a:pPr marL="228600" indent="-228600">
              <a:buAutoNum type="arabicPeriod"/>
            </a:pPr>
            <a:r>
              <a:rPr lang="en-US" sz="1200" b="1" i="0" kern="1200" dirty="0" smtClean="0">
                <a:solidFill>
                  <a:schemeClr val="tx1"/>
                </a:solidFill>
                <a:effectLst/>
                <a:latin typeface="+mn-lt"/>
                <a:ea typeface="+mn-ea"/>
                <a:cs typeface="+mn-cs"/>
              </a:rPr>
              <a:t>When the user starts the app, it launches </a:t>
            </a:r>
            <a:r>
              <a:rPr lang="en-US" sz="1200" b="1" i="0" kern="1200" dirty="0" err="1" smtClean="0">
                <a:solidFill>
                  <a:schemeClr val="tx1"/>
                </a:solidFill>
                <a:effectLst/>
                <a:latin typeface="+mn-lt"/>
                <a:ea typeface="+mn-ea"/>
                <a:cs typeface="+mn-cs"/>
              </a:rPr>
              <a:t>TopLevelActivity</a:t>
            </a:r>
            <a:r>
              <a:rPr lang="en-US" sz="1200" b="1" i="0" kern="1200" dirty="0" smtClean="0">
                <a:solidFill>
                  <a:schemeClr val="tx1"/>
                </a:solidFill>
                <a:effectLst/>
                <a:latin typeface="+mn-lt"/>
                <a:ea typeface="+mn-ea"/>
                <a:cs typeface="+mn-cs"/>
              </a:rPr>
              <a:t>.</a:t>
            </a:r>
          </a:p>
          <a:p>
            <a:pPr marL="228600" indent="-228600">
              <a:buAutoNum type="arabicPeriod"/>
            </a:pPr>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onCreate</a:t>
            </a:r>
            <a:r>
              <a:rPr lang="en-US" sz="1200" b="1" i="0" kern="1200" dirty="0" smtClean="0">
                <a:solidFill>
                  <a:schemeClr val="tx1"/>
                </a:solidFill>
                <a:effectLst/>
                <a:latin typeface="+mn-lt"/>
                <a:ea typeface="+mn-ea"/>
                <a:cs typeface="+mn-cs"/>
              </a:rPr>
              <a:t>() method in </a:t>
            </a:r>
            <a:r>
              <a:rPr lang="en-US" sz="1200" b="1" i="0" kern="1200" dirty="0" err="1" smtClean="0">
                <a:solidFill>
                  <a:schemeClr val="tx1"/>
                </a:solidFill>
                <a:effectLst/>
                <a:latin typeface="+mn-lt"/>
                <a:ea typeface="+mn-ea"/>
                <a:cs typeface="+mn-cs"/>
              </a:rPr>
              <a:t>TopLevelActivity</a:t>
            </a:r>
            <a:r>
              <a:rPr lang="en-US" sz="1200" b="1" i="0" kern="1200" dirty="0" smtClean="0">
                <a:solidFill>
                  <a:schemeClr val="tx1"/>
                </a:solidFill>
                <a:effectLst/>
                <a:latin typeface="+mn-lt"/>
                <a:ea typeface="+mn-ea"/>
                <a:cs typeface="+mn-cs"/>
              </a:rPr>
              <a:t> creates an </a:t>
            </a:r>
            <a:r>
              <a:rPr lang="en-US" sz="1200" b="1" i="0" kern="1200" dirty="0" err="1" smtClean="0">
                <a:solidFill>
                  <a:schemeClr val="tx1"/>
                </a:solidFill>
                <a:effectLst/>
                <a:latin typeface="+mn-lt"/>
                <a:ea typeface="+mn-ea"/>
                <a:cs typeface="+mn-cs"/>
              </a:rPr>
              <a:t>onItemClickListener</a:t>
            </a:r>
            <a:r>
              <a:rPr lang="en-US" sz="1200" b="1" i="0" kern="1200" dirty="0" smtClean="0">
                <a:solidFill>
                  <a:schemeClr val="tx1"/>
                </a:solidFill>
                <a:effectLst/>
                <a:latin typeface="+mn-lt"/>
                <a:ea typeface="+mn-ea"/>
                <a:cs typeface="+mn-cs"/>
              </a:rPr>
              <a:t> and links it to the activity’s </a:t>
            </a:r>
            <a:r>
              <a:rPr lang="en-US" sz="1200" b="1" i="0" kern="1200" dirty="0" err="1" smtClean="0">
                <a:solidFill>
                  <a:schemeClr val="tx1"/>
                </a:solidFill>
                <a:effectLst/>
                <a:latin typeface="+mn-lt"/>
                <a:ea typeface="+mn-ea"/>
                <a:cs typeface="+mn-cs"/>
              </a:rPr>
              <a:t>ListView</a:t>
            </a:r>
            <a:r>
              <a:rPr lang="en-US" sz="1200" b="1" i="0" kern="1200" dirty="0" smtClean="0">
                <a:solidFill>
                  <a:schemeClr val="tx1"/>
                </a:solidFill>
                <a:effectLst/>
                <a:latin typeface="+mn-lt"/>
                <a:ea typeface="+mn-ea"/>
                <a:cs typeface="+mn-cs"/>
              </a:rPr>
              <a:t>.</a:t>
            </a:r>
          </a:p>
          <a:p>
            <a:pPr marL="228600" indent="-228600">
              <a:buAutoNum type="arabicPeriod"/>
            </a:pPr>
            <a:r>
              <a:rPr lang="en-US" dirty="0" smtClean="0"/>
              <a:t>When the user clicks on an item in the list view, the </a:t>
            </a:r>
            <a:r>
              <a:rPr lang="en-US" dirty="0" err="1" smtClean="0"/>
              <a:t>onItemClickListener’s</a:t>
            </a:r>
            <a:r>
              <a:rPr lang="en-US" dirty="0" smtClean="0"/>
              <a:t> </a:t>
            </a:r>
            <a:r>
              <a:rPr lang="en-US" dirty="0" err="1" smtClean="0"/>
              <a:t>onItemClick</a:t>
            </a:r>
            <a:r>
              <a:rPr lang="en-US" dirty="0" smtClean="0"/>
              <a:t>() method gets called.</a:t>
            </a:r>
            <a:br>
              <a:rPr lang="en-US" dirty="0" smtClean="0"/>
            </a:br>
            <a:r>
              <a:rPr lang="en-US" dirty="0" smtClean="0"/>
              <a:t>If the Drinks item was clicked, the </a:t>
            </a:r>
            <a:r>
              <a:rPr lang="en-US" dirty="0" err="1" smtClean="0"/>
              <a:t>onItemClickListener</a:t>
            </a:r>
            <a:r>
              <a:rPr lang="en-US" dirty="0" smtClean="0"/>
              <a:t> creates an intent to start </a:t>
            </a:r>
            <a:r>
              <a:rPr lang="en-US" dirty="0" err="1" smtClean="0"/>
              <a:t>DrinkCategoryActivity</a:t>
            </a:r>
            <a:r>
              <a:rPr lang="en-US" dirty="0" smtClean="0"/>
              <a:t>.</a:t>
            </a:r>
          </a:p>
          <a:p>
            <a:pPr marL="228600" indent="-228600">
              <a:buAutoNum type="arabicPeriod"/>
            </a:pPr>
            <a:r>
              <a:rPr lang="en-US" dirty="0" err="1" smtClean="0"/>
              <a:t>DrinkCategoryActivity</a:t>
            </a:r>
            <a:r>
              <a:rPr lang="en-US" dirty="0" smtClean="0"/>
              <a:t> is a </a:t>
            </a:r>
            <a:r>
              <a:rPr lang="en-US" dirty="0" err="1" smtClean="0"/>
              <a:t>ListActivity</a:t>
            </a:r>
            <a:r>
              <a:rPr lang="en-US" dirty="0" smtClean="0"/>
              <a:t>.</a:t>
            </a:r>
            <a:br>
              <a:rPr lang="en-US" dirty="0" smtClean="0"/>
            </a:br>
            <a:r>
              <a:rPr lang="en-US" dirty="0" smtClean="0"/>
              <a:t>The </a:t>
            </a:r>
            <a:r>
              <a:rPr lang="en-US" dirty="0" err="1" smtClean="0"/>
              <a:t>DrinkCategoryActivity</a:t>
            </a:r>
            <a:r>
              <a:rPr lang="en-US" dirty="0" smtClean="0"/>
              <a:t> list view uses an </a:t>
            </a:r>
            <a:r>
              <a:rPr lang="en-US" dirty="0" err="1" smtClean="0"/>
              <a:t>ArrayAdapter</a:t>
            </a:r>
            <a:r>
              <a:rPr lang="en-US" dirty="0" smtClean="0"/>
              <a:t>&lt;Drink&gt; to display a list of drink names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51</a:t>
            </a:fld>
            <a:endParaRPr lang="en-US"/>
          </a:p>
        </p:txBody>
      </p:sp>
    </p:spTree>
    <p:extLst>
      <p:ext uri="{BB962C8B-B14F-4D97-AF65-F5344CB8AC3E}">
        <p14:creationId xmlns:p14="http://schemas.microsoft.com/office/powerpoint/2010/main" val="13719882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When the user chooses a drink from the </a:t>
            </a:r>
            <a:r>
              <a:rPr lang="en-US" dirty="0" err="1" smtClean="0"/>
              <a:t>ListView</a:t>
            </a:r>
            <a:r>
              <a:rPr lang="en-US" dirty="0" smtClean="0"/>
              <a:t>, the </a:t>
            </a:r>
            <a:r>
              <a:rPr lang="en-US" dirty="0" err="1" smtClean="0"/>
              <a:t>onListItemClick</a:t>
            </a:r>
            <a:r>
              <a:rPr lang="en-US" dirty="0" smtClean="0"/>
              <a:t>() method gets called.</a:t>
            </a:r>
          </a:p>
          <a:p>
            <a:r>
              <a:rPr lang="en-US" dirty="0" smtClean="0"/>
              <a:t>6. The </a:t>
            </a:r>
            <a:r>
              <a:rPr lang="en-US" dirty="0" err="1" smtClean="0"/>
              <a:t>DrinkCategoryActivity’s</a:t>
            </a:r>
            <a:r>
              <a:rPr lang="en-US" dirty="0" smtClean="0"/>
              <a:t> </a:t>
            </a:r>
            <a:r>
              <a:rPr lang="en-US" dirty="0" err="1" smtClean="0"/>
              <a:t>onListItemClick</a:t>
            </a:r>
            <a:r>
              <a:rPr lang="en-US" dirty="0" smtClean="0"/>
              <a:t>() method creates an intent to start </a:t>
            </a:r>
            <a:r>
              <a:rPr lang="en-US" dirty="0" err="1" smtClean="0"/>
              <a:t>DrinkActivity</a:t>
            </a:r>
            <a:r>
              <a:rPr lang="en-US" dirty="0" smtClean="0"/>
              <a:t>, passing along the drink number as extra information.</a:t>
            </a:r>
          </a:p>
          <a:p>
            <a:r>
              <a:rPr lang="en-US" dirty="0" smtClean="0"/>
              <a:t>7. </a:t>
            </a:r>
            <a:r>
              <a:rPr lang="en-US" dirty="0" err="1" smtClean="0"/>
              <a:t>DrinkActivity</a:t>
            </a:r>
            <a:r>
              <a:rPr lang="en-US" dirty="0" smtClean="0"/>
              <a:t> is </a:t>
            </a:r>
            <a:r>
              <a:rPr lang="en-US" dirty="0" err="1" smtClean="0"/>
              <a:t>launched.It</a:t>
            </a:r>
            <a:r>
              <a:rPr lang="en-US" dirty="0" smtClean="0"/>
              <a:t> retrieves the drink number from the intent, and gets details for the correct drink from the Drink class. It uses this information to update its views.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52</a:t>
            </a:fld>
            <a:endParaRPr lang="en-US"/>
          </a:p>
        </p:txBody>
      </p:sp>
    </p:spTree>
    <p:extLst>
      <p:ext uri="{BB962C8B-B14F-4D97-AF65-F5344CB8AC3E}">
        <p14:creationId xmlns:p14="http://schemas.microsoft.com/office/powerpoint/2010/main" val="1075702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Category activities show the data that belongs to a particular category, often in a list. These type of activities are often used to help the user navigate to detail/edit activities. An example of a category activity is a list of all the drinks available at </a:t>
            </a:r>
            <a:r>
              <a:rPr lang="en-US" sz="1200" b="0" i="0" kern="1200" dirty="0" err="1" smtClean="0">
                <a:solidFill>
                  <a:schemeClr val="tx1"/>
                </a:solidFill>
                <a:effectLst/>
                <a:latin typeface="+mn-lt"/>
                <a:ea typeface="+mn-ea"/>
                <a:cs typeface="+mn-cs"/>
              </a:rPr>
              <a:t>Starbuzz</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847442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Detail/edit activities display details for a particular record, let the user edit the record, or allow the user to enter new records. An example of a detail/edit activity would be an activity that shows the user the details of a .</a:t>
            </a:r>
          </a:p>
          <a:p>
            <a:r>
              <a:rPr lang="en-US" sz="1200" b="0" i="0" kern="1200" dirty="0" smtClean="0">
                <a:solidFill>
                  <a:schemeClr val="tx1"/>
                </a:solidFill>
                <a:effectLst/>
                <a:latin typeface="+mn-lt"/>
                <a:ea typeface="+mn-ea"/>
                <a:cs typeface="+mn-cs"/>
              </a:rPr>
              <a:t>Once you’ve categorized your activities, you can use them to construct a hierarchy showing how the user will navigate between </a:t>
            </a:r>
            <a:r>
              <a:rPr lang="en-US" sz="1200" b="0" i="0" kern="1200" dirty="0" err="1" smtClean="0">
                <a:solidFill>
                  <a:schemeClr val="tx1"/>
                </a:solidFill>
                <a:effectLst/>
                <a:latin typeface="+mn-lt"/>
                <a:ea typeface="+mn-ea"/>
                <a:cs typeface="+mn-cs"/>
              </a:rPr>
              <a:t>activities.particular</a:t>
            </a:r>
            <a:r>
              <a:rPr lang="en-US" sz="1200" b="0" i="0" kern="1200" dirty="0" smtClean="0">
                <a:solidFill>
                  <a:schemeClr val="tx1"/>
                </a:solidFill>
                <a:effectLst/>
                <a:latin typeface="+mn-lt"/>
                <a:ea typeface="+mn-ea"/>
                <a:cs typeface="+mn-cs"/>
              </a:rPr>
              <a:t> drink</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234282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Top-level activities go at the top These are the activities your user will encounter first, so they go at the top.</a:t>
            </a:r>
          </a:p>
          <a:p>
            <a:r>
              <a:rPr lang="en-US" dirty="0" smtClean="0"/>
              <a:t>Category activities go between top-level and detail/edit activities Your users will navigate from the top-level activity to the category activities. In complex apps, you might have several layers of categories and subcategories.</a:t>
            </a:r>
          </a:p>
          <a:p>
            <a:r>
              <a:rPr lang="en-US" dirty="0" smtClean="0"/>
              <a:t>Detail/edit </a:t>
            </a:r>
            <a:r>
              <a:rPr lang="en-US" dirty="0" err="1" smtClean="0"/>
              <a:t>activitiesThese</a:t>
            </a:r>
            <a:r>
              <a:rPr lang="en-US" dirty="0" smtClean="0"/>
              <a:t> form the bottom layer of the activity hierarchy. Users will navigate to these from the category activities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361352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structure your app in this way, you need a way of navigating between your activities. A common approach used in this situation is to use list views. A list view allows you to display a list of data that you can then use to navigate through the app.</a:t>
            </a:r>
          </a:p>
          <a:p>
            <a:r>
              <a:rPr lang="en-US" dirty="0" smtClean="0"/>
              <a:t>The activity uses a list view to display all the drinks that are sold by </a:t>
            </a:r>
            <a:r>
              <a:rPr lang="en-US" dirty="0" err="1" smtClean="0"/>
              <a:t>Starbuzz</a:t>
            </a:r>
            <a:r>
              <a:rPr lang="en-US" dirty="0" smtClean="0"/>
              <a:t>. To navigate to a particular drink, the user clicks on one of the drinks, and the details of that drink are displayed.</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512335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drink activity is launched when the user clicks on one of the drinks listed by the drink category </a:t>
            </a:r>
            <a:r>
              <a:rPr lang="en-US" dirty="0" err="1" smtClean="0"/>
              <a:t>activity.This</a:t>
            </a:r>
            <a:r>
              <a:rPr lang="en-US" dirty="0" smtClean="0"/>
              <a:t> activity displays details of the drink the user has selected, such as its name, an image of what it looks like, and a </a:t>
            </a:r>
            <a:r>
              <a:rPr lang="en-US" dirty="0" err="1" smtClean="0"/>
              <a:t>desciption</a:t>
            </a:r>
            <a:r>
              <a:rPr lang="en-US" dirty="0" smtClean="0"/>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229977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9/13/16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9/13/16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9/13/16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9/13/16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9/13/16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9/13/16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9/13/16</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9/13/16</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9/13/16</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tiff"/></Relationships>
</file>

<file path=ppt/slides/_rels/slide28.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4.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5.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tiff"/></Relationships>
</file>

<file path=ppt/slides/_rels/slide38.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0.tiff"/></Relationships>
</file>

<file path=ppt/slides/_rels/slide41.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tiff"/><Relationship Id="rId5" Type="http://schemas.openxmlformats.org/officeDocument/2006/relationships/image" Target="../media/image43.tiff"/><Relationship Id="rId6" Type="http://schemas.openxmlformats.org/officeDocument/2006/relationships/image" Target="../media/image44.tif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5.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6.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7.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8.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1.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tiff"/></Relationships>
</file>

<file path=ppt/slides/_rels/slide51.xml.rels><?xml version="1.0" encoding="UTF-8" standalone="yes"?>
<Relationships xmlns="http://schemas.openxmlformats.org/package/2006/relationships"><Relationship Id="rId3" Type="http://schemas.openxmlformats.org/officeDocument/2006/relationships/image" Target="../media/image53.tiff"/><Relationship Id="rId4" Type="http://schemas.openxmlformats.org/officeDocument/2006/relationships/image" Target="../media/image54.tiff"/><Relationship Id="rId5" Type="http://schemas.openxmlformats.org/officeDocument/2006/relationships/image" Target="../media/image55.tiff"/><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3" Type="http://schemas.openxmlformats.org/officeDocument/2006/relationships/image" Target="../media/image56.tiff"/><Relationship Id="rId4" Type="http://schemas.openxmlformats.org/officeDocument/2006/relationships/image" Target="../media/image57.tiff"/><Relationship Id="rId5" Type="http://schemas.openxmlformats.org/officeDocument/2006/relationships/image" Target="../media/image58.tiff"/><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Android apps – Week 4a</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2843-201710_MCS4993_M:Topics </a:t>
            </a:r>
            <a:r>
              <a:rPr lang="en-US" dirty="0"/>
              <a:t>in </a:t>
            </a:r>
            <a:r>
              <a:rPr lang="en-US" dirty="0" smtClean="0"/>
              <a:t>MA/CS</a:t>
            </a:r>
          </a:p>
          <a:p>
            <a:r>
              <a:rPr lang="en-US" dirty="0" smtClean="0"/>
              <a:t>2843-201710_MCS5993_M:Topics in Computer Science</a:t>
            </a:r>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Views for Categories</a:t>
            </a:r>
            <a:endParaRPr lang="en-US" dirty="0"/>
          </a:p>
        </p:txBody>
      </p:sp>
      <p:pic>
        <p:nvPicPr>
          <p:cNvPr id="4" name="Picture 3"/>
          <p:cNvPicPr>
            <a:picLocks noChangeAspect="1"/>
          </p:cNvPicPr>
          <p:nvPr/>
        </p:nvPicPr>
        <p:blipFill>
          <a:blip r:embed="rId3"/>
          <a:stretch>
            <a:fillRect/>
          </a:stretch>
        </p:blipFill>
        <p:spPr>
          <a:xfrm>
            <a:off x="2190750" y="2092138"/>
            <a:ext cx="7810500" cy="3390900"/>
          </a:xfrm>
          <a:prstGeom prst="rect">
            <a:avLst/>
          </a:prstGeom>
        </p:spPr>
      </p:pic>
    </p:spTree>
    <p:extLst>
      <p:ext uri="{BB962C8B-B14F-4D97-AF65-F5344CB8AC3E}">
        <p14:creationId xmlns:p14="http://schemas.microsoft.com/office/powerpoint/2010/main" val="4570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Drink Activity</a:t>
            </a:r>
            <a:endParaRPr lang="en-US" dirty="0"/>
          </a:p>
        </p:txBody>
      </p:sp>
      <p:pic>
        <p:nvPicPr>
          <p:cNvPr id="3" name="Picture 2"/>
          <p:cNvPicPr>
            <a:picLocks noChangeAspect="1"/>
          </p:cNvPicPr>
          <p:nvPr/>
        </p:nvPicPr>
        <p:blipFill>
          <a:blip r:embed="rId3"/>
          <a:stretch>
            <a:fillRect/>
          </a:stretch>
        </p:blipFill>
        <p:spPr>
          <a:xfrm>
            <a:off x="2184400" y="1813112"/>
            <a:ext cx="7823200" cy="4343400"/>
          </a:xfrm>
          <a:prstGeom prst="rect">
            <a:avLst/>
          </a:prstGeom>
        </p:spPr>
      </p:pic>
    </p:spTree>
    <p:extLst>
      <p:ext uri="{BB962C8B-B14F-4D97-AF65-F5344CB8AC3E}">
        <p14:creationId xmlns:p14="http://schemas.microsoft.com/office/powerpoint/2010/main" val="156408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and Category</a:t>
            </a:r>
            <a:endParaRPr lang="en-US" dirty="0"/>
          </a:p>
        </p:txBody>
      </p:sp>
      <p:pic>
        <p:nvPicPr>
          <p:cNvPr id="6" name="Picture 5"/>
          <p:cNvPicPr>
            <a:picLocks noChangeAspect="1"/>
          </p:cNvPicPr>
          <p:nvPr/>
        </p:nvPicPr>
        <p:blipFill>
          <a:blip r:embed="rId3"/>
          <a:stretch>
            <a:fillRect/>
          </a:stretch>
        </p:blipFill>
        <p:spPr>
          <a:xfrm>
            <a:off x="627296" y="738703"/>
            <a:ext cx="10937408" cy="5626238"/>
          </a:xfrm>
          <a:prstGeom prst="rect">
            <a:avLst/>
          </a:prstGeom>
        </p:spPr>
      </p:pic>
    </p:spTree>
    <p:extLst>
      <p:ext uri="{BB962C8B-B14F-4D97-AF65-F5344CB8AC3E}">
        <p14:creationId xmlns:p14="http://schemas.microsoft.com/office/powerpoint/2010/main" val="193512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Starbuzz</a:t>
            </a:r>
            <a:r>
              <a:rPr lang="en-US" dirty="0" smtClean="0"/>
              <a:t> App Structure</a:t>
            </a:r>
            <a:endParaRPr lang="en-US" dirty="0"/>
          </a:p>
        </p:txBody>
      </p:sp>
      <p:pic>
        <p:nvPicPr>
          <p:cNvPr id="5" name="Picture 4"/>
          <p:cNvPicPr>
            <a:picLocks noChangeAspect="1"/>
          </p:cNvPicPr>
          <p:nvPr/>
        </p:nvPicPr>
        <p:blipFill>
          <a:blip r:embed="rId3"/>
          <a:stretch>
            <a:fillRect/>
          </a:stretch>
        </p:blipFill>
        <p:spPr>
          <a:xfrm>
            <a:off x="387350" y="1866489"/>
            <a:ext cx="11417300" cy="4025900"/>
          </a:xfrm>
          <a:prstGeom prst="rect">
            <a:avLst/>
          </a:prstGeom>
        </p:spPr>
      </p:pic>
    </p:spTree>
    <p:extLst>
      <p:ext uri="{BB962C8B-B14F-4D97-AF65-F5344CB8AC3E}">
        <p14:creationId xmlns:p14="http://schemas.microsoft.com/office/powerpoint/2010/main" val="143062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p:txBody>
          <a:bodyPr/>
          <a:lstStyle/>
          <a:p>
            <a:r>
              <a:rPr lang="en-US" dirty="0" smtClean="0"/>
              <a:t>Create Project</a:t>
            </a:r>
          </a:p>
          <a:p>
            <a:r>
              <a:rPr lang="en-US" dirty="0" smtClean="0"/>
              <a:t>Add the Drink class and image resources</a:t>
            </a:r>
          </a:p>
          <a:p>
            <a:r>
              <a:rPr lang="en-US" dirty="0" smtClean="0"/>
              <a:t>Create </a:t>
            </a:r>
            <a:r>
              <a:rPr lang="en-US" dirty="0" err="1" smtClean="0"/>
              <a:t>TopLevelActivity</a:t>
            </a:r>
            <a:r>
              <a:rPr lang="en-US" dirty="0" smtClean="0"/>
              <a:t> and its layout</a:t>
            </a:r>
          </a:p>
          <a:p>
            <a:r>
              <a:rPr lang="en-US" dirty="0" smtClean="0"/>
              <a:t>Create </a:t>
            </a:r>
            <a:r>
              <a:rPr lang="en-US" dirty="0" err="1" smtClean="0"/>
              <a:t>DrinkCategoryActivity</a:t>
            </a:r>
            <a:r>
              <a:rPr lang="en-US" dirty="0" smtClean="0"/>
              <a:t> (no layout needed)</a:t>
            </a:r>
          </a:p>
          <a:p>
            <a:r>
              <a:rPr lang="en-US" dirty="0" smtClean="0"/>
              <a:t>Create </a:t>
            </a:r>
            <a:r>
              <a:rPr lang="en-US" dirty="0" err="1" smtClean="0"/>
              <a:t>DrinkActivity</a:t>
            </a:r>
            <a:r>
              <a:rPr lang="en-US" dirty="0" smtClean="0"/>
              <a:t> and it’s layout</a:t>
            </a:r>
            <a:endParaRPr lang="en-US" dirty="0"/>
          </a:p>
        </p:txBody>
      </p:sp>
    </p:spTree>
    <p:extLst>
      <p:ext uri="{BB962C8B-B14F-4D97-AF65-F5344CB8AC3E}">
        <p14:creationId xmlns:p14="http://schemas.microsoft.com/office/powerpoint/2010/main" val="213318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164" y="215152"/>
            <a:ext cx="8159083" cy="5253318"/>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45705" y="1934939"/>
            <a:ext cx="7482326" cy="4814048"/>
          </a:xfrm>
        </p:spPr>
      </p:pic>
    </p:spTree>
    <p:extLst>
      <p:ext uri="{BB962C8B-B14F-4D97-AF65-F5344CB8AC3E}">
        <p14:creationId xmlns:p14="http://schemas.microsoft.com/office/powerpoint/2010/main" val="42384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484236" y="0"/>
            <a:ext cx="7223528" cy="6858000"/>
          </a:xfrm>
          <a:prstGeom prst="rect">
            <a:avLst/>
          </a:prstGeom>
        </p:spPr>
      </p:pic>
    </p:spTree>
    <p:extLst>
      <p:ext uri="{BB962C8B-B14F-4D97-AF65-F5344CB8AC3E}">
        <p14:creationId xmlns:p14="http://schemas.microsoft.com/office/powerpoint/2010/main" val="16138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04042" y="478865"/>
            <a:ext cx="8712200" cy="5613400"/>
          </a:xfrm>
          <a:prstGeom prst="rect">
            <a:avLst/>
          </a:prstGeom>
        </p:spPr>
      </p:pic>
    </p:spTree>
    <p:extLst>
      <p:ext uri="{BB962C8B-B14F-4D97-AF65-F5344CB8AC3E}">
        <p14:creationId xmlns:p14="http://schemas.microsoft.com/office/powerpoint/2010/main" val="199106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a:t>
            </a:r>
            <a:endParaRPr lang="en-US" dirty="0"/>
          </a:p>
        </p:txBody>
      </p:sp>
      <p:pic>
        <p:nvPicPr>
          <p:cNvPr id="4" name="Content Placeholder 3"/>
          <p:cNvPicPr>
            <a:picLocks noGrp="1" noChangeAspect="1"/>
          </p:cNvPicPr>
          <p:nvPr>
            <p:ph idx="1"/>
          </p:nvPr>
        </p:nvPicPr>
        <p:blipFill>
          <a:blip r:embed="rId3"/>
          <a:stretch>
            <a:fillRect/>
          </a:stretch>
        </p:blipFill>
        <p:spPr>
          <a:xfrm>
            <a:off x="1403350" y="2692400"/>
            <a:ext cx="9385300" cy="2387600"/>
          </a:xfrm>
          <a:prstGeom prst="rect">
            <a:avLst/>
          </a:prstGeom>
        </p:spPr>
      </p:pic>
    </p:spTree>
    <p:extLst>
      <p:ext uri="{BB962C8B-B14F-4D97-AF65-F5344CB8AC3E}">
        <p14:creationId xmlns:p14="http://schemas.microsoft.com/office/powerpoint/2010/main" val="19265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TopLevelActivity</a:t>
            </a:r>
            <a:endParaRPr lang="en-US" dirty="0"/>
          </a:p>
        </p:txBody>
      </p:sp>
      <p:pic>
        <p:nvPicPr>
          <p:cNvPr id="4" name="Picture 3"/>
          <p:cNvPicPr>
            <a:picLocks noChangeAspect="1"/>
          </p:cNvPicPr>
          <p:nvPr/>
        </p:nvPicPr>
        <p:blipFill>
          <a:blip r:embed="rId3"/>
          <a:stretch>
            <a:fillRect/>
          </a:stretch>
        </p:blipFill>
        <p:spPr>
          <a:xfrm>
            <a:off x="2641600" y="2095126"/>
            <a:ext cx="6908800" cy="3492500"/>
          </a:xfrm>
          <a:prstGeom prst="rect">
            <a:avLst/>
          </a:prstGeom>
        </p:spPr>
      </p:pic>
    </p:spTree>
    <p:extLst>
      <p:ext uri="{BB962C8B-B14F-4D97-AF65-F5344CB8AC3E}">
        <p14:creationId xmlns:p14="http://schemas.microsoft.com/office/powerpoint/2010/main" val="69929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Chapter 6 HFAD – List Views and Adapters</a:t>
            </a:r>
            <a:endParaRPr lang="en-US" dirty="0"/>
          </a:p>
          <a:p>
            <a:endParaRPr lang="en-US" dirty="0" smtClean="0"/>
          </a:p>
        </p:txBody>
      </p:sp>
    </p:spTree>
    <p:extLst>
      <p:ext uri="{BB962C8B-B14F-4D97-AF65-F5344CB8AC3E}">
        <p14:creationId xmlns:p14="http://schemas.microsoft.com/office/powerpoint/2010/main" val="132652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TopLevelActivity</a:t>
            </a:r>
            <a:endParaRPr lang="en-US" dirty="0"/>
          </a:p>
        </p:txBody>
      </p:sp>
      <p:pic>
        <p:nvPicPr>
          <p:cNvPr id="4" name="Content Placeholder 3"/>
          <p:cNvPicPr>
            <a:picLocks noGrp="1" noChangeAspect="1"/>
          </p:cNvPicPr>
          <p:nvPr>
            <p:ph idx="1"/>
          </p:nvPr>
        </p:nvPicPr>
        <p:blipFill>
          <a:blip r:embed="rId3"/>
          <a:stretch>
            <a:fillRect/>
          </a:stretch>
        </p:blipFill>
        <p:spPr>
          <a:xfrm>
            <a:off x="336815" y="2043554"/>
            <a:ext cx="11518369" cy="20981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2407" y="4413505"/>
            <a:ext cx="7848600" cy="1371600"/>
          </a:xfrm>
          <a:prstGeom prst="rect">
            <a:avLst/>
          </a:prstGeom>
        </p:spPr>
      </p:pic>
    </p:spTree>
    <p:extLst>
      <p:ext uri="{BB962C8B-B14F-4D97-AF65-F5344CB8AC3E}">
        <p14:creationId xmlns:p14="http://schemas.microsoft.com/office/powerpoint/2010/main" val="175074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TopLevelActivity</a:t>
            </a:r>
            <a:endParaRPr lang="en-US" dirty="0"/>
          </a:p>
        </p:txBody>
      </p:sp>
      <p:pic>
        <p:nvPicPr>
          <p:cNvPr id="5" name="Picture 4"/>
          <p:cNvPicPr>
            <a:picLocks noChangeAspect="1"/>
          </p:cNvPicPr>
          <p:nvPr/>
        </p:nvPicPr>
        <p:blipFill>
          <a:blip r:embed="rId3"/>
          <a:stretch>
            <a:fillRect/>
          </a:stretch>
        </p:blipFill>
        <p:spPr>
          <a:xfrm>
            <a:off x="647325" y="3689256"/>
            <a:ext cx="7904217" cy="192106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7864" y="503853"/>
            <a:ext cx="5105400" cy="2362200"/>
          </a:xfrm>
          <a:prstGeom prst="rect">
            <a:avLst/>
          </a:prstGeom>
        </p:spPr>
      </p:pic>
    </p:spTree>
    <p:extLst>
      <p:ext uri="{BB962C8B-B14F-4D97-AF65-F5344CB8AC3E}">
        <p14:creationId xmlns:p14="http://schemas.microsoft.com/office/powerpoint/2010/main" val="30918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TopLevelActivity</a:t>
            </a:r>
            <a:endParaRPr lang="en-US" dirty="0"/>
          </a:p>
        </p:txBody>
      </p:sp>
      <p:pic>
        <p:nvPicPr>
          <p:cNvPr id="4" name="Content Placeholder 3"/>
          <p:cNvPicPr>
            <a:picLocks noGrp="1" noChangeAspect="1"/>
          </p:cNvPicPr>
          <p:nvPr>
            <p:ph idx="1"/>
          </p:nvPr>
        </p:nvPicPr>
        <p:blipFill>
          <a:blip r:embed="rId3"/>
          <a:stretch>
            <a:fillRect/>
          </a:stretch>
        </p:blipFill>
        <p:spPr>
          <a:xfrm>
            <a:off x="1295400" y="2698487"/>
            <a:ext cx="9601200" cy="2375426"/>
          </a:xfrm>
          <a:prstGeom prst="rect">
            <a:avLst/>
          </a:prstGeom>
        </p:spPr>
      </p:pic>
    </p:spTree>
    <p:extLst>
      <p:ext uri="{BB962C8B-B14F-4D97-AF65-F5344CB8AC3E}">
        <p14:creationId xmlns:p14="http://schemas.microsoft.com/office/powerpoint/2010/main" val="39558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13921" y="599888"/>
            <a:ext cx="10528300" cy="5765800"/>
          </a:xfrm>
          <a:prstGeom prst="rect">
            <a:avLst/>
          </a:prstGeom>
        </p:spPr>
      </p:pic>
    </p:spTree>
    <p:extLst>
      <p:ext uri="{BB962C8B-B14F-4D97-AF65-F5344CB8AC3E}">
        <p14:creationId xmlns:p14="http://schemas.microsoft.com/office/powerpoint/2010/main" val="124323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Drive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27261" y="234912"/>
            <a:ext cx="3261668" cy="6060141"/>
          </a:xfrm>
        </p:spPr>
      </p:pic>
    </p:spTree>
    <p:extLst>
      <p:ext uri="{BB962C8B-B14F-4D97-AF65-F5344CB8AC3E}">
        <p14:creationId xmlns:p14="http://schemas.microsoft.com/office/powerpoint/2010/main" val="20885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TopLevelActivity</a:t>
            </a:r>
            <a:endParaRPr lang="en-US" dirty="0"/>
          </a:p>
        </p:txBody>
      </p:sp>
      <p:pic>
        <p:nvPicPr>
          <p:cNvPr id="4" name="Content Placeholder 3"/>
          <p:cNvPicPr>
            <a:picLocks noGrp="1" noChangeAspect="1"/>
          </p:cNvPicPr>
          <p:nvPr>
            <p:ph idx="1"/>
          </p:nvPr>
        </p:nvPicPr>
        <p:blipFill>
          <a:blip r:embed="rId3"/>
          <a:stretch>
            <a:fillRect/>
          </a:stretch>
        </p:blipFill>
        <p:spPr>
          <a:xfrm>
            <a:off x="3721100" y="2292350"/>
            <a:ext cx="4749800" cy="3187700"/>
          </a:xfrm>
          <a:prstGeom prst="rect">
            <a:avLst/>
          </a:prstGeom>
        </p:spPr>
      </p:pic>
    </p:spTree>
    <p:extLst>
      <p:ext uri="{BB962C8B-B14F-4D97-AF65-F5344CB8AC3E}">
        <p14:creationId xmlns:p14="http://schemas.microsoft.com/office/powerpoint/2010/main" val="35520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TopLevelActivity</a:t>
            </a:r>
            <a:endParaRPr lang="en-US" dirty="0"/>
          </a:p>
        </p:txBody>
      </p:sp>
      <p:pic>
        <p:nvPicPr>
          <p:cNvPr id="5" name="Content Placeholder 4"/>
          <p:cNvPicPr>
            <a:picLocks noGrp="1" noChangeAspect="1"/>
          </p:cNvPicPr>
          <p:nvPr>
            <p:ph idx="1"/>
          </p:nvPr>
        </p:nvPicPr>
        <p:blipFill>
          <a:blip r:embed="rId3"/>
          <a:stretch>
            <a:fillRect/>
          </a:stretch>
        </p:blipFill>
        <p:spPr>
          <a:xfrm>
            <a:off x="1841500" y="1981200"/>
            <a:ext cx="8509000" cy="3810000"/>
          </a:xfrm>
          <a:prstGeom prst="rect">
            <a:avLst/>
          </a:prstGeom>
        </p:spPr>
      </p:pic>
    </p:spTree>
    <p:extLst>
      <p:ext uri="{BB962C8B-B14F-4D97-AF65-F5344CB8AC3E}">
        <p14:creationId xmlns:p14="http://schemas.microsoft.com/office/powerpoint/2010/main" val="9214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TopLevelActivity</a:t>
            </a:r>
            <a:endParaRPr lang="en-US" dirty="0"/>
          </a:p>
        </p:txBody>
      </p:sp>
      <p:pic>
        <p:nvPicPr>
          <p:cNvPr id="6" name="Content Placeholder 5"/>
          <p:cNvPicPr>
            <a:picLocks noGrp="1" noChangeAspect="1"/>
          </p:cNvPicPr>
          <p:nvPr>
            <p:ph idx="1"/>
          </p:nvPr>
        </p:nvPicPr>
        <p:blipFill>
          <a:blip r:embed="rId3"/>
          <a:stretch>
            <a:fillRect/>
          </a:stretch>
        </p:blipFill>
        <p:spPr>
          <a:xfrm>
            <a:off x="1295400" y="2736289"/>
            <a:ext cx="9601200" cy="2299822"/>
          </a:xfrm>
          <a:prstGeom prst="rect">
            <a:avLst/>
          </a:prstGeom>
        </p:spPr>
      </p:pic>
    </p:spTree>
    <p:extLst>
      <p:ext uri="{BB962C8B-B14F-4D97-AF65-F5344CB8AC3E}">
        <p14:creationId xmlns:p14="http://schemas.microsoft.com/office/powerpoint/2010/main" val="2547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TopLevelActivity</a:t>
            </a:r>
            <a:endParaRPr lang="en-US" dirty="0"/>
          </a:p>
        </p:txBody>
      </p:sp>
      <p:pic>
        <p:nvPicPr>
          <p:cNvPr id="4" name="Content Placeholder 3"/>
          <p:cNvPicPr>
            <a:picLocks noGrp="1" noChangeAspect="1"/>
          </p:cNvPicPr>
          <p:nvPr>
            <p:ph idx="1"/>
          </p:nvPr>
        </p:nvPicPr>
        <p:blipFill>
          <a:blip r:embed="rId3"/>
          <a:stretch>
            <a:fillRect/>
          </a:stretch>
        </p:blipFill>
        <p:spPr>
          <a:xfrm>
            <a:off x="847165" y="2173568"/>
            <a:ext cx="8089900" cy="1130300"/>
          </a:xfrm>
          <a:prstGeom prst="rect">
            <a:avLst/>
          </a:prstGeom>
        </p:spPr>
      </p:pic>
      <p:pic>
        <p:nvPicPr>
          <p:cNvPr id="5" name="Picture 4"/>
          <p:cNvPicPr>
            <a:picLocks noChangeAspect="1"/>
          </p:cNvPicPr>
          <p:nvPr/>
        </p:nvPicPr>
        <p:blipFill>
          <a:blip r:embed="rId4"/>
          <a:stretch>
            <a:fillRect/>
          </a:stretch>
        </p:blipFill>
        <p:spPr>
          <a:xfrm>
            <a:off x="3623982" y="4297362"/>
            <a:ext cx="7810500" cy="1485900"/>
          </a:xfrm>
          <a:prstGeom prst="rect">
            <a:avLst/>
          </a:prstGeom>
        </p:spPr>
      </p:pic>
    </p:spTree>
    <p:extLst>
      <p:ext uri="{BB962C8B-B14F-4D97-AF65-F5344CB8AC3E}">
        <p14:creationId xmlns:p14="http://schemas.microsoft.com/office/powerpoint/2010/main" val="168062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15808" y="-1"/>
            <a:ext cx="6515815" cy="6826471"/>
          </a:xfrm>
          <a:prstGeom prst="rect">
            <a:avLst/>
          </a:prstGeom>
        </p:spPr>
      </p:pic>
    </p:spTree>
    <p:extLst>
      <p:ext uri="{BB962C8B-B14F-4D97-AF65-F5344CB8AC3E}">
        <p14:creationId xmlns:p14="http://schemas.microsoft.com/office/powerpoint/2010/main" val="45501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Sort </a:t>
            </a:r>
            <a:r>
              <a:rPr lang="en-US" dirty="0"/>
              <a:t>your ideas for activities into top-level activities, category activities, and detail/edit activities. Use the category activities to navigate from the top-level activities to the detail/edit activities</a:t>
            </a:r>
            <a:r>
              <a:rPr lang="en-US" dirty="0" smtClean="0"/>
              <a:t>.</a:t>
            </a:r>
          </a:p>
          <a:p>
            <a:r>
              <a:rPr lang="en-US" dirty="0" smtClean="0"/>
              <a:t>Image </a:t>
            </a:r>
            <a:r>
              <a:rPr lang="en-US" dirty="0"/>
              <a:t>resources go in one or more of the </a:t>
            </a:r>
            <a:r>
              <a:rPr lang="en-US" dirty="0" err="1"/>
              <a:t>drawable</a:t>
            </a:r>
            <a:r>
              <a:rPr lang="en-US" dirty="0"/>
              <a:t>* folders. You reference them in your layout using @</a:t>
            </a:r>
            <a:r>
              <a:rPr lang="en-US" dirty="0" err="1"/>
              <a:t>drawable</a:t>
            </a:r>
            <a:r>
              <a:rPr lang="en-US" dirty="0"/>
              <a:t>/</a:t>
            </a:r>
            <a:r>
              <a:rPr lang="en-US" dirty="0" err="1"/>
              <a:t>image_name</a:t>
            </a:r>
            <a:r>
              <a:rPr lang="en-US" dirty="0"/>
              <a:t>. You access them in your activity code using </a:t>
            </a:r>
            <a:r>
              <a:rPr lang="en-US" dirty="0" err="1"/>
              <a:t>R.drawable</a:t>
            </a:r>
            <a:r>
              <a:rPr lang="en-US" dirty="0"/>
              <a:t>. </a:t>
            </a:r>
            <a:r>
              <a:rPr lang="en-US" dirty="0" err="1"/>
              <a:t>image_name</a:t>
            </a:r>
            <a:r>
              <a:rPr lang="en-US" dirty="0" smtClean="0"/>
              <a:t>.</a:t>
            </a:r>
          </a:p>
          <a:p>
            <a:r>
              <a:rPr lang="en-US" dirty="0" smtClean="0"/>
              <a:t>An </a:t>
            </a:r>
            <a:r>
              <a:rPr lang="en-US" dirty="0" err="1"/>
              <a:t>ImageView</a:t>
            </a:r>
            <a:r>
              <a:rPr lang="en-US" dirty="0"/>
              <a:t> holds an image. Add it to your layout using &lt;</a:t>
            </a:r>
            <a:r>
              <a:rPr lang="en-US" dirty="0" err="1"/>
              <a:t>ImageView</a:t>
            </a:r>
            <a:r>
              <a:rPr lang="en-US" dirty="0"/>
              <a:t>&gt;. Use </a:t>
            </a:r>
            <a:r>
              <a:rPr lang="en-US" dirty="0" err="1"/>
              <a:t>android:src</a:t>
            </a:r>
            <a:r>
              <a:rPr lang="en-US" dirty="0"/>
              <a:t> to set its source, and </a:t>
            </a:r>
            <a:r>
              <a:rPr lang="en-US" dirty="0" err="1"/>
              <a:t>android:contentDescription</a:t>
            </a:r>
            <a:r>
              <a:rPr lang="en-US" dirty="0"/>
              <a:t> to give it an accessible label. The equivalent methods in Java are </a:t>
            </a:r>
            <a:r>
              <a:rPr lang="en-US" dirty="0" err="1"/>
              <a:t>setImageResource</a:t>
            </a:r>
            <a:r>
              <a:rPr lang="en-US" dirty="0"/>
              <a:t>() and </a:t>
            </a:r>
            <a:r>
              <a:rPr lang="en-US" dirty="0" err="1"/>
              <a:t>setContentDescription</a:t>
            </a:r>
            <a:r>
              <a:rPr lang="en-US" dirty="0" smtClean="0"/>
              <a:t>().</a:t>
            </a:r>
          </a:p>
          <a:p>
            <a:r>
              <a:rPr lang="en-US" dirty="0" smtClean="0"/>
              <a:t>A </a:t>
            </a:r>
            <a:r>
              <a:rPr lang="en-US" dirty="0" err="1"/>
              <a:t>ListView</a:t>
            </a:r>
            <a:r>
              <a:rPr lang="en-US" dirty="0"/>
              <a:t> displays items in a list. Add it to your layout using &lt;</a:t>
            </a:r>
            <a:r>
              <a:rPr lang="en-US" dirty="0" err="1"/>
              <a:t>ListView</a:t>
            </a:r>
            <a:r>
              <a:rPr lang="en-US" dirty="0" smtClean="0"/>
              <a:t>&gt;.</a:t>
            </a:r>
          </a:p>
          <a:p>
            <a:r>
              <a:rPr lang="en-US" dirty="0"/>
              <a:t>Use </a:t>
            </a:r>
            <a:r>
              <a:rPr lang="en-US" dirty="0" err="1"/>
              <a:t>android:entries</a:t>
            </a:r>
            <a:r>
              <a:rPr lang="en-US" dirty="0"/>
              <a:t> in your layout to populate the items in your list views from an array defined in </a:t>
            </a:r>
            <a:r>
              <a:rPr lang="en-US" dirty="0" err="1"/>
              <a:t>strings.xml</a:t>
            </a:r>
            <a:r>
              <a:rPr lang="en-US" dirty="0"/>
              <a:t>.</a:t>
            </a:r>
          </a:p>
          <a:p>
            <a:endParaRPr lang="en-US" dirty="0"/>
          </a:p>
        </p:txBody>
      </p:sp>
    </p:spTree>
    <p:extLst>
      <p:ext uri="{BB962C8B-B14F-4D97-AF65-F5344CB8AC3E}">
        <p14:creationId xmlns:p14="http://schemas.microsoft.com/office/powerpoint/2010/main" val="80827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DrinkCategoryActivity</a:t>
            </a:r>
            <a:endParaRPr lang="en-US" dirty="0"/>
          </a:p>
        </p:txBody>
      </p:sp>
      <p:pic>
        <p:nvPicPr>
          <p:cNvPr id="4" name="Picture 3"/>
          <p:cNvPicPr>
            <a:picLocks noChangeAspect="1"/>
          </p:cNvPicPr>
          <p:nvPr/>
        </p:nvPicPr>
        <p:blipFill>
          <a:blip r:embed="rId3"/>
          <a:stretch>
            <a:fillRect/>
          </a:stretch>
        </p:blipFill>
        <p:spPr>
          <a:xfrm>
            <a:off x="603250" y="1646238"/>
            <a:ext cx="10985500" cy="4953000"/>
          </a:xfrm>
          <a:prstGeom prst="rect">
            <a:avLst/>
          </a:prstGeom>
        </p:spPr>
      </p:pic>
    </p:spTree>
    <p:extLst>
      <p:ext uri="{BB962C8B-B14F-4D97-AF65-F5344CB8AC3E}">
        <p14:creationId xmlns:p14="http://schemas.microsoft.com/office/powerpoint/2010/main" val="15748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a:stretch>
            <a:fillRect/>
          </a:stretch>
        </p:blipFill>
        <p:spPr>
          <a:xfrm>
            <a:off x="679331" y="349623"/>
            <a:ext cx="11189940" cy="5768408"/>
          </a:xfrm>
          <a:prstGeom prst="rect">
            <a:avLst/>
          </a:prstGeom>
        </p:spPr>
      </p:pic>
    </p:spTree>
    <p:extLst>
      <p:ext uri="{BB962C8B-B14F-4D97-AF65-F5344CB8AC3E}">
        <p14:creationId xmlns:p14="http://schemas.microsoft.com/office/powerpoint/2010/main" val="67942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261130" y="373250"/>
            <a:ext cx="11669739" cy="4672012"/>
          </a:xfrm>
          <a:prstGeom prst="rect">
            <a:avLst/>
          </a:prstGeom>
        </p:spPr>
      </p:pic>
    </p:spTree>
    <p:extLst>
      <p:ext uri="{BB962C8B-B14F-4D97-AF65-F5344CB8AC3E}">
        <p14:creationId xmlns:p14="http://schemas.microsoft.com/office/powerpoint/2010/main" val="180836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22916" y="167547"/>
            <a:ext cx="7946168" cy="6690453"/>
          </a:xfrm>
        </p:spPr>
      </p:pic>
    </p:spTree>
    <p:extLst>
      <p:ext uri="{BB962C8B-B14F-4D97-AF65-F5344CB8AC3E}">
        <p14:creationId xmlns:p14="http://schemas.microsoft.com/office/powerpoint/2010/main" val="213518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DrinkCategoryActivity</a:t>
            </a:r>
            <a:endParaRPr lang="en-US" dirty="0"/>
          </a:p>
        </p:txBody>
      </p:sp>
      <p:pic>
        <p:nvPicPr>
          <p:cNvPr id="4" name="Content Placeholder 3"/>
          <p:cNvPicPr>
            <a:picLocks noGrp="1" noChangeAspect="1"/>
          </p:cNvPicPr>
          <p:nvPr>
            <p:ph idx="1"/>
          </p:nvPr>
        </p:nvPicPr>
        <p:blipFill>
          <a:blip r:embed="rId3"/>
          <a:stretch>
            <a:fillRect/>
          </a:stretch>
        </p:blipFill>
        <p:spPr>
          <a:xfrm>
            <a:off x="300670" y="2009924"/>
            <a:ext cx="11590659" cy="4078195"/>
          </a:xfrm>
          <a:prstGeom prst="rect">
            <a:avLst/>
          </a:prstGeom>
        </p:spPr>
      </p:pic>
    </p:spTree>
    <p:extLst>
      <p:ext uri="{BB962C8B-B14F-4D97-AF65-F5344CB8AC3E}">
        <p14:creationId xmlns:p14="http://schemas.microsoft.com/office/powerpoint/2010/main" val="209094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DrinkCategoryActivity</a:t>
            </a:r>
            <a:endParaRPr lang="en-US" dirty="0"/>
          </a:p>
        </p:txBody>
      </p:sp>
      <p:pic>
        <p:nvPicPr>
          <p:cNvPr id="5" name="Content Placeholder 4"/>
          <p:cNvPicPr>
            <a:picLocks noGrp="1" noChangeAspect="1"/>
          </p:cNvPicPr>
          <p:nvPr>
            <p:ph idx="1"/>
          </p:nvPr>
        </p:nvPicPr>
        <p:blipFill>
          <a:blip r:embed="rId3"/>
          <a:stretch>
            <a:fillRect/>
          </a:stretch>
        </p:blipFill>
        <p:spPr>
          <a:xfrm>
            <a:off x="323158" y="1893476"/>
            <a:ext cx="11545684" cy="3843935"/>
          </a:xfrm>
          <a:prstGeom prst="rect">
            <a:avLst/>
          </a:prstGeom>
        </p:spPr>
      </p:pic>
    </p:spTree>
    <p:extLst>
      <p:ext uri="{BB962C8B-B14F-4D97-AF65-F5344CB8AC3E}">
        <p14:creationId xmlns:p14="http://schemas.microsoft.com/office/powerpoint/2010/main" val="136473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DrinkCategoryActivity</a:t>
            </a:r>
            <a:endParaRPr lang="en-US" dirty="0"/>
          </a:p>
        </p:txBody>
      </p:sp>
      <p:pic>
        <p:nvPicPr>
          <p:cNvPr id="4" name="Content Placeholder 3"/>
          <p:cNvPicPr>
            <a:picLocks noGrp="1" noChangeAspect="1"/>
          </p:cNvPicPr>
          <p:nvPr>
            <p:ph idx="1"/>
          </p:nvPr>
        </p:nvPicPr>
        <p:blipFill>
          <a:blip r:embed="rId3"/>
          <a:stretch>
            <a:fillRect/>
          </a:stretch>
        </p:blipFill>
        <p:spPr>
          <a:xfrm>
            <a:off x="2791384" y="1866526"/>
            <a:ext cx="5671297" cy="3861652"/>
          </a:xfrm>
          <a:prstGeom prst="rect">
            <a:avLst/>
          </a:prstGeom>
        </p:spPr>
      </p:pic>
    </p:spTree>
    <p:extLst>
      <p:ext uri="{BB962C8B-B14F-4D97-AF65-F5344CB8AC3E}">
        <p14:creationId xmlns:p14="http://schemas.microsoft.com/office/powerpoint/2010/main" val="212841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DrinkCategoryActivity</a:t>
            </a:r>
            <a:endParaRPr lang="en-US" dirty="0"/>
          </a:p>
        </p:txBody>
      </p:sp>
      <p:pic>
        <p:nvPicPr>
          <p:cNvPr id="5" name="Content Placeholder 4"/>
          <p:cNvPicPr>
            <a:picLocks noGrp="1" noChangeAspect="1"/>
          </p:cNvPicPr>
          <p:nvPr>
            <p:ph idx="1"/>
          </p:nvPr>
        </p:nvPicPr>
        <p:blipFill>
          <a:blip r:embed="rId3"/>
          <a:stretch>
            <a:fillRect/>
          </a:stretch>
        </p:blipFill>
        <p:spPr>
          <a:xfrm>
            <a:off x="1524000" y="2305050"/>
            <a:ext cx="9144000" cy="3162300"/>
          </a:xfrm>
          <a:prstGeom prst="rect">
            <a:avLst/>
          </a:prstGeom>
        </p:spPr>
      </p:pic>
    </p:spTree>
    <p:extLst>
      <p:ext uri="{BB962C8B-B14F-4D97-AF65-F5344CB8AC3E}">
        <p14:creationId xmlns:p14="http://schemas.microsoft.com/office/powerpoint/2010/main" val="57666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DrinkCategoryActivity</a:t>
            </a:r>
            <a:endParaRPr lang="en-US" dirty="0"/>
          </a:p>
        </p:txBody>
      </p:sp>
      <p:pic>
        <p:nvPicPr>
          <p:cNvPr id="6" name="Content Placeholder 5"/>
          <p:cNvPicPr>
            <a:picLocks noGrp="1" noChangeAspect="1"/>
          </p:cNvPicPr>
          <p:nvPr>
            <p:ph idx="1"/>
          </p:nvPr>
        </p:nvPicPr>
        <p:blipFill>
          <a:blip r:embed="rId3"/>
          <a:stretch>
            <a:fillRect/>
          </a:stretch>
        </p:blipFill>
        <p:spPr>
          <a:xfrm>
            <a:off x="308031" y="1802943"/>
            <a:ext cx="11575938" cy="221324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451" y="4843180"/>
            <a:ext cx="7107518" cy="1128841"/>
          </a:xfrm>
          <a:prstGeom prst="rect">
            <a:avLst/>
          </a:prstGeom>
        </p:spPr>
      </p:pic>
    </p:spTree>
    <p:extLst>
      <p:ext uri="{BB962C8B-B14F-4D97-AF65-F5344CB8AC3E}">
        <p14:creationId xmlns:p14="http://schemas.microsoft.com/office/powerpoint/2010/main" val="112985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568806" y="376517"/>
            <a:ext cx="8670126" cy="5791200"/>
          </a:xfrm>
          <a:prstGeom prst="rect">
            <a:avLst/>
          </a:prstGeom>
        </p:spPr>
      </p:pic>
    </p:spTree>
    <p:extLst>
      <p:ext uri="{BB962C8B-B14F-4D97-AF65-F5344CB8AC3E}">
        <p14:creationId xmlns:p14="http://schemas.microsoft.com/office/powerpoint/2010/main" val="193618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a:t>
            </a:r>
            <a:r>
              <a:rPr lang="en-US" dirty="0" err="1"/>
              <a:t>ListActivity</a:t>
            </a:r>
            <a:r>
              <a:rPr lang="en-US" dirty="0"/>
              <a:t> is an Activity that comes with a </a:t>
            </a:r>
            <a:r>
              <a:rPr lang="en-US" dirty="0" err="1"/>
              <a:t>ListView</a:t>
            </a:r>
            <a:r>
              <a:rPr lang="en-US" dirty="0"/>
              <a:t>. You get a reference to the </a:t>
            </a:r>
            <a:r>
              <a:rPr lang="en-US" dirty="0" err="1"/>
              <a:t>ListView</a:t>
            </a:r>
            <a:r>
              <a:rPr lang="en-US" dirty="0"/>
              <a:t> using </a:t>
            </a:r>
            <a:r>
              <a:rPr lang="en-US" dirty="0" err="1"/>
              <a:t>getListView</a:t>
            </a:r>
            <a:r>
              <a:rPr lang="en-US" dirty="0" smtClean="0"/>
              <a:t>().</a:t>
            </a:r>
          </a:p>
          <a:p>
            <a:r>
              <a:rPr lang="en-US" dirty="0" smtClean="0"/>
              <a:t>A </a:t>
            </a:r>
            <a:r>
              <a:rPr lang="en-US" dirty="0" err="1"/>
              <a:t>ListActivity</a:t>
            </a:r>
            <a:r>
              <a:rPr lang="en-US" dirty="0"/>
              <a:t> has its own default layout, but you can replace it with your own</a:t>
            </a:r>
            <a:r>
              <a:rPr lang="en-US" dirty="0" smtClean="0"/>
              <a:t>.</a:t>
            </a:r>
          </a:p>
          <a:p>
            <a:r>
              <a:rPr lang="en-US" dirty="0" smtClean="0"/>
              <a:t>An </a:t>
            </a:r>
            <a:r>
              <a:rPr lang="en-US" dirty="0"/>
              <a:t>adapter acts as a bridge between an </a:t>
            </a:r>
            <a:r>
              <a:rPr lang="en-US" dirty="0" err="1"/>
              <a:t>AdapterView</a:t>
            </a:r>
            <a:r>
              <a:rPr lang="en-US" dirty="0"/>
              <a:t> and a data source. </a:t>
            </a:r>
            <a:r>
              <a:rPr lang="en-US" dirty="0" err="1"/>
              <a:t>ListViews</a:t>
            </a:r>
            <a:r>
              <a:rPr lang="en-US" dirty="0"/>
              <a:t> and Spinners are both types of </a:t>
            </a:r>
            <a:r>
              <a:rPr lang="en-US" dirty="0" err="1"/>
              <a:t>AdapterView</a:t>
            </a:r>
            <a:r>
              <a:rPr lang="en-US" dirty="0" smtClean="0"/>
              <a:t>.</a:t>
            </a:r>
          </a:p>
          <a:p>
            <a:r>
              <a:rPr lang="en-US" dirty="0" smtClean="0"/>
              <a:t>An </a:t>
            </a:r>
            <a:r>
              <a:rPr lang="en-US" dirty="0" err="1"/>
              <a:t>ArrayAdapter</a:t>
            </a:r>
            <a:r>
              <a:rPr lang="en-US" dirty="0"/>
              <a:t> is an adapter that works with arrays</a:t>
            </a:r>
            <a:r>
              <a:rPr lang="en-US" dirty="0" smtClean="0"/>
              <a:t>.</a:t>
            </a:r>
          </a:p>
          <a:p>
            <a:r>
              <a:rPr lang="en-US" dirty="0" smtClean="0"/>
              <a:t>Handle </a:t>
            </a:r>
            <a:r>
              <a:rPr lang="en-US" dirty="0"/>
              <a:t>click events on Buttons using </a:t>
            </a:r>
            <a:r>
              <a:rPr lang="en-US" dirty="0" err="1"/>
              <a:t>android:onClick</a:t>
            </a:r>
            <a:r>
              <a:rPr lang="en-US" dirty="0"/>
              <a:t> in the layout code</a:t>
            </a:r>
            <a:r>
              <a:rPr lang="en-US" dirty="0" smtClean="0"/>
              <a:t>.</a:t>
            </a:r>
          </a:p>
          <a:p>
            <a:r>
              <a:rPr lang="en-US" dirty="0" smtClean="0"/>
              <a:t>Handle </a:t>
            </a:r>
            <a:r>
              <a:rPr lang="en-US" dirty="0"/>
              <a:t>click events on a </a:t>
            </a:r>
            <a:r>
              <a:rPr lang="en-US" dirty="0" err="1"/>
              <a:t>ListView</a:t>
            </a:r>
            <a:r>
              <a:rPr lang="en-US" dirty="0"/>
              <a:t> in a </a:t>
            </a:r>
            <a:r>
              <a:rPr lang="en-US" dirty="0" err="1"/>
              <a:t>ListActivity</a:t>
            </a:r>
            <a:r>
              <a:rPr lang="en-US" dirty="0"/>
              <a:t> by implementing the </a:t>
            </a:r>
            <a:r>
              <a:rPr lang="en-US" dirty="0" err="1"/>
              <a:t>onListItemClick</a:t>
            </a:r>
            <a:r>
              <a:rPr lang="en-US" dirty="0"/>
              <a:t>() method</a:t>
            </a:r>
            <a:r>
              <a:rPr lang="en-US" dirty="0" smtClean="0"/>
              <a:t>.</a:t>
            </a:r>
          </a:p>
          <a:p>
            <a:r>
              <a:rPr lang="en-US" dirty="0" smtClean="0"/>
              <a:t>Handle </a:t>
            </a:r>
            <a:r>
              <a:rPr lang="en-US" dirty="0"/>
              <a:t>click events elsewhere by creating a listener and implementing its click event.</a:t>
            </a:r>
          </a:p>
        </p:txBody>
      </p:sp>
    </p:spTree>
    <p:extLst>
      <p:ext uri="{BB962C8B-B14F-4D97-AF65-F5344CB8AC3E}">
        <p14:creationId xmlns:p14="http://schemas.microsoft.com/office/powerpoint/2010/main" val="177785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6065" y="907676"/>
            <a:ext cx="11842500" cy="4471148"/>
          </a:xfrm>
          <a:prstGeom prst="rect">
            <a:avLst/>
          </a:prstGeom>
        </p:spPr>
      </p:pic>
    </p:spTree>
    <p:extLst>
      <p:ext uri="{BB962C8B-B14F-4D97-AF65-F5344CB8AC3E}">
        <p14:creationId xmlns:p14="http://schemas.microsoft.com/office/powerpoint/2010/main" val="197937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86871" y="305360"/>
            <a:ext cx="6908800" cy="1117600"/>
          </a:xfrm>
          <a:prstGeom prst="rect">
            <a:avLst/>
          </a:prstGeom>
        </p:spPr>
      </p:pic>
      <p:pic>
        <p:nvPicPr>
          <p:cNvPr id="6" name="Picture 5"/>
          <p:cNvPicPr>
            <a:picLocks noChangeAspect="1"/>
          </p:cNvPicPr>
          <p:nvPr/>
        </p:nvPicPr>
        <p:blipFill>
          <a:blip r:embed="rId4"/>
          <a:stretch>
            <a:fillRect/>
          </a:stretch>
        </p:blipFill>
        <p:spPr>
          <a:xfrm>
            <a:off x="7195671" y="1109148"/>
            <a:ext cx="5067300" cy="1130300"/>
          </a:xfrm>
          <a:prstGeom prst="rect">
            <a:avLst/>
          </a:prstGeom>
        </p:spPr>
      </p:pic>
      <p:pic>
        <p:nvPicPr>
          <p:cNvPr id="7" name="Picture 6"/>
          <p:cNvPicPr>
            <a:picLocks noChangeAspect="1"/>
          </p:cNvPicPr>
          <p:nvPr/>
        </p:nvPicPr>
        <p:blipFill>
          <a:blip r:embed="rId5"/>
          <a:stretch>
            <a:fillRect/>
          </a:stretch>
        </p:blipFill>
        <p:spPr>
          <a:xfrm>
            <a:off x="293221" y="2484437"/>
            <a:ext cx="8458200" cy="1206500"/>
          </a:xfrm>
          <a:prstGeom prst="rect">
            <a:avLst/>
          </a:prstGeom>
        </p:spPr>
      </p:pic>
      <p:pic>
        <p:nvPicPr>
          <p:cNvPr id="8" name="Picture 7"/>
          <p:cNvPicPr>
            <a:picLocks noChangeAspect="1"/>
          </p:cNvPicPr>
          <p:nvPr/>
        </p:nvPicPr>
        <p:blipFill>
          <a:blip r:embed="rId6"/>
          <a:stretch>
            <a:fillRect/>
          </a:stretch>
        </p:blipFill>
        <p:spPr>
          <a:xfrm>
            <a:off x="1831041" y="4180915"/>
            <a:ext cx="8470900" cy="2514600"/>
          </a:xfrm>
          <a:prstGeom prst="rect">
            <a:avLst/>
          </a:prstGeom>
        </p:spPr>
      </p:pic>
    </p:spTree>
    <p:extLst>
      <p:ext uri="{BB962C8B-B14F-4D97-AF65-F5344CB8AC3E}">
        <p14:creationId xmlns:p14="http://schemas.microsoft.com/office/powerpoint/2010/main" val="148581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DrinkCategoryActivity</a:t>
            </a:r>
            <a:endParaRPr lang="en-US" dirty="0"/>
          </a:p>
        </p:txBody>
      </p:sp>
      <p:pic>
        <p:nvPicPr>
          <p:cNvPr id="4" name="Picture 3"/>
          <p:cNvPicPr>
            <a:picLocks noChangeAspect="1"/>
          </p:cNvPicPr>
          <p:nvPr/>
        </p:nvPicPr>
        <p:blipFill>
          <a:blip r:embed="rId3"/>
          <a:stretch>
            <a:fillRect/>
          </a:stretch>
        </p:blipFill>
        <p:spPr>
          <a:xfrm>
            <a:off x="596900" y="1862418"/>
            <a:ext cx="10998200" cy="4495800"/>
          </a:xfrm>
          <a:prstGeom prst="rect">
            <a:avLst/>
          </a:prstGeom>
        </p:spPr>
      </p:pic>
    </p:spTree>
    <p:extLst>
      <p:ext uri="{BB962C8B-B14F-4D97-AF65-F5344CB8AC3E}">
        <p14:creationId xmlns:p14="http://schemas.microsoft.com/office/powerpoint/2010/main" val="3459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DrinkCategoryActivity</a:t>
            </a:r>
            <a:endParaRPr lang="en-US" dirty="0"/>
          </a:p>
        </p:txBody>
      </p:sp>
      <p:pic>
        <p:nvPicPr>
          <p:cNvPr id="4" name="Content Placeholder 3"/>
          <p:cNvPicPr>
            <a:picLocks noGrp="1" noChangeAspect="1"/>
          </p:cNvPicPr>
          <p:nvPr>
            <p:ph idx="1"/>
          </p:nvPr>
        </p:nvPicPr>
        <p:blipFill>
          <a:blip r:embed="rId3"/>
          <a:stretch>
            <a:fillRect/>
          </a:stretch>
        </p:blipFill>
        <p:spPr>
          <a:xfrm>
            <a:off x="1295400" y="2953091"/>
            <a:ext cx="9601200" cy="1866217"/>
          </a:xfrm>
          <a:prstGeom prst="rect">
            <a:avLst/>
          </a:prstGeom>
        </p:spPr>
      </p:pic>
    </p:spTree>
    <p:extLst>
      <p:ext uri="{BB962C8B-B14F-4D97-AF65-F5344CB8AC3E}">
        <p14:creationId xmlns:p14="http://schemas.microsoft.com/office/powerpoint/2010/main" val="188878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DrinkActivity</a:t>
            </a:r>
            <a:endParaRPr lang="en-US" dirty="0"/>
          </a:p>
        </p:txBody>
      </p:sp>
      <p:pic>
        <p:nvPicPr>
          <p:cNvPr id="5" name="Content Placeholder 4"/>
          <p:cNvPicPr>
            <a:picLocks noGrp="1" noChangeAspect="1"/>
          </p:cNvPicPr>
          <p:nvPr>
            <p:ph idx="1"/>
          </p:nvPr>
        </p:nvPicPr>
        <p:blipFill>
          <a:blip r:embed="rId3"/>
          <a:stretch>
            <a:fillRect/>
          </a:stretch>
        </p:blipFill>
        <p:spPr>
          <a:xfrm>
            <a:off x="1879226" y="2482849"/>
            <a:ext cx="7977538" cy="2537385"/>
          </a:xfrm>
          <a:prstGeom prst="rect">
            <a:avLst/>
          </a:prstGeom>
        </p:spPr>
      </p:pic>
    </p:spTree>
    <p:extLst>
      <p:ext uri="{BB962C8B-B14F-4D97-AF65-F5344CB8AC3E}">
        <p14:creationId xmlns:p14="http://schemas.microsoft.com/office/powerpoint/2010/main" val="41673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DrinkCategoryActivity</a:t>
            </a:r>
            <a:endParaRPr lang="en-US" dirty="0"/>
          </a:p>
        </p:txBody>
      </p:sp>
      <p:pic>
        <p:nvPicPr>
          <p:cNvPr id="4" name="Content Placeholder 3"/>
          <p:cNvPicPr>
            <a:picLocks noGrp="1" noChangeAspect="1"/>
          </p:cNvPicPr>
          <p:nvPr>
            <p:ph idx="1"/>
          </p:nvPr>
        </p:nvPicPr>
        <p:blipFill>
          <a:blip r:embed="rId3"/>
          <a:stretch>
            <a:fillRect/>
          </a:stretch>
        </p:blipFill>
        <p:spPr>
          <a:xfrm>
            <a:off x="1295400" y="1995412"/>
            <a:ext cx="9601200" cy="3781576"/>
          </a:xfrm>
          <a:prstGeom prst="rect">
            <a:avLst/>
          </a:prstGeom>
        </p:spPr>
      </p:pic>
    </p:spTree>
    <p:extLst>
      <p:ext uri="{BB962C8B-B14F-4D97-AF65-F5344CB8AC3E}">
        <p14:creationId xmlns:p14="http://schemas.microsoft.com/office/powerpoint/2010/main" val="35051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758493" y="0"/>
            <a:ext cx="6675014" cy="6858000"/>
          </a:xfrm>
          <a:prstGeom prst="rect">
            <a:avLst/>
          </a:prstGeom>
        </p:spPr>
      </p:pic>
    </p:spTree>
    <p:extLst>
      <p:ext uri="{BB962C8B-B14F-4D97-AF65-F5344CB8AC3E}">
        <p14:creationId xmlns:p14="http://schemas.microsoft.com/office/powerpoint/2010/main" val="52363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4622" y="0"/>
            <a:ext cx="8042755" cy="6751071"/>
          </a:xfrm>
        </p:spPr>
      </p:pic>
    </p:spTree>
    <p:extLst>
      <p:ext uri="{BB962C8B-B14F-4D97-AF65-F5344CB8AC3E}">
        <p14:creationId xmlns:p14="http://schemas.microsoft.com/office/powerpoint/2010/main" val="66184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81800" y="268941"/>
            <a:ext cx="8992539" cy="6858000"/>
          </a:xfrm>
          <a:prstGeom prst="rect">
            <a:avLst/>
          </a:prstGeom>
        </p:spPr>
      </p:pic>
    </p:spTree>
    <p:extLst>
      <p:ext uri="{BB962C8B-B14F-4D97-AF65-F5344CB8AC3E}">
        <p14:creationId xmlns:p14="http://schemas.microsoft.com/office/powerpoint/2010/main" val="153564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DrinkActivity</a:t>
            </a:r>
            <a:endParaRPr lang="en-US" dirty="0"/>
          </a:p>
        </p:txBody>
      </p:sp>
      <p:sp>
        <p:nvSpPr>
          <p:cNvPr id="3" name="Content Placeholder 2"/>
          <p:cNvSpPr>
            <a:spLocks noGrp="1"/>
          </p:cNvSpPr>
          <p:nvPr>
            <p:ph idx="1"/>
          </p:nvPr>
        </p:nvSpPr>
        <p:spPr>
          <a:xfrm>
            <a:off x="681318" y="1981201"/>
            <a:ext cx="10215282" cy="3809999"/>
          </a:xfrm>
        </p:spPr>
        <p:txBody>
          <a:bodyPr/>
          <a:lstStyle/>
          <a:p>
            <a:pPr marL="0" indent="0">
              <a:buNone/>
            </a:pPr>
            <a:r>
              <a:rPr lang="en-US" sz="2400" i="1" dirty="0"/>
              <a:t>//Get the drink from the intent</a:t>
            </a:r>
            <a:br>
              <a:rPr lang="en-US" sz="2400" i="1" dirty="0"/>
            </a:br>
            <a:r>
              <a:rPr lang="en-US" sz="2400" b="1" dirty="0" err="1"/>
              <a:t>int</a:t>
            </a:r>
            <a:r>
              <a:rPr lang="en-US" sz="2400" b="1" dirty="0"/>
              <a:t> </a:t>
            </a:r>
            <a:r>
              <a:rPr lang="en-US" sz="2400" dirty="0" err="1"/>
              <a:t>drinkNo</a:t>
            </a:r>
            <a:r>
              <a:rPr lang="en-US" sz="2400" dirty="0"/>
              <a:t> = (Integer)</a:t>
            </a:r>
            <a:r>
              <a:rPr lang="en-US" sz="2400" dirty="0" err="1"/>
              <a:t>getIntent</a:t>
            </a:r>
            <a:r>
              <a:rPr lang="en-US" sz="2400" dirty="0"/>
              <a:t>().</a:t>
            </a:r>
            <a:r>
              <a:rPr lang="en-US" sz="2400" dirty="0" err="1"/>
              <a:t>getExtras</a:t>
            </a:r>
            <a:r>
              <a:rPr lang="en-US" sz="2400" dirty="0"/>
              <a:t>().get(</a:t>
            </a:r>
            <a:r>
              <a:rPr lang="en-US" sz="2400" b="1" i="1" dirty="0"/>
              <a:t>EXTRA_DRINKNO</a:t>
            </a:r>
            <a:r>
              <a:rPr lang="en-US" sz="2400" dirty="0"/>
              <a:t>);</a:t>
            </a:r>
            <a:br>
              <a:rPr lang="en-US" sz="2400" dirty="0"/>
            </a:br>
            <a:r>
              <a:rPr lang="en-US" sz="2400" dirty="0"/>
              <a:t>Drink drink = </a:t>
            </a:r>
            <a:r>
              <a:rPr lang="en-US" sz="2400" dirty="0" err="1"/>
              <a:t>Drink.</a:t>
            </a:r>
            <a:r>
              <a:rPr lang="en-US" sz="2400" b="1" i="1" dirty="0" err="1"/>
              <a:t>drinks</a:t>
            </a:r>
            <a:r>
              <a:rPr lang="en-US" sz="2400" dirty="0"/>
              <a:t>[</a:t>
            </a:r>
            <a:r>
              <a:rPr lang="en-US" sz="2400" dirty="0" err="1"/>
              <a:t>drinkNo</a:t>
            </a:r>
            <a:r>
              <a:rPr lang="en-US" dirty="0"/>
              <a:t>];</a:t>
            </a:r>
          </a:p>
        </p:txBody>
      </p:sp>
    </p:spTree>
    <p:extLst>
      <p:ext uri="{BB962C8B-B14F-4D97-AF65-F5344CB8AC3E}">
        <p14:creationId xmlns:p14="http://schemas.microsoft.com/office/powerpoint/2010/main" val="207164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1116106" y="243168"/>
            <a:ext cx="8229600" cy="5905500"/>
          </a:xfrm>
          <a:prstGeom prst="rect">
            <a:avLst/>
          </a:prstGeom>
        </p:spPr>
      </p:pic>
    </p:spTree>
    <p:extLst>
      <p:ext uri="{BB962C8B-B14F-4D97-AF65-F5344CB8AC3E}">
        <p14:creationId xmlns:p14="http://schemas.microsoft.com/office/powerpoint/2010/main" val="184318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95127" y="0"/>
            <a:ext cx="5801746" cy="6858000"/>
          </a:xfrm>
          <a:prstGeom prst="rect">
            <a:avLst/>
          </a:prstGeom>
        </p:spPr>
      </p:pic>
    </p:spTree>
    <p:extLst>
      <p:ext uri="{BB962C8B-B14F-4D97-AF65-F5344CB8AC3E}">
        <p14:creationId xmlns:p14="http://schemas.microsoft.com/office/powerpoint/2010/main" val="95869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380879" y="308536"/>
            <a:ext cx="8089900" cy="1130300"/>
          </a:xfrm>
          <a:prstGeom prst="rect">
            <a:avLst/>
          </a:prstGeom>
        </p:spPr>
      </p:pic>
      <p:pic>
        <p:nvPicPr>
          <p:cNvPr id="7" name="Picture 6"/>
          <p:cNvPicPr>
            <a:picLocks noChangeAspect="1"/>
          </p:cNvPicPr>
          <p:nvPr/>
        </p:nvPicPr>
        <p:blipFill>
          <a:blip r:embed="rId4"/>
          <a:stretch>
            <a:fillRect/>
          </a:stretch>
        </p:blipFill>
        <p:spPr>
          <a:xfrm>
            <a:off x="2520579" y="1780989"/>
            <a:ext cx="7810500" cy="1498600"/>
          </a:xfrm>
          <a:prstGeom prst="rect">
            <a:avLst/>
          </a:prstGeom>
        </p:spPr>
      </p:pic>
      <p:pic>
        <p:nvPicPr>
          <p:cNvPr id="8" name="Picture 7"/>
          <p:cNvPicPr>
            <a:picLocks noChangeAspect="1"/>
          </p:cNvPicPr>
          <p:nvPr/>
        </p:nvPicPr>
        <p:blipFill>
          <a:blip r:embed="rId5"/>
          <a:stretch>
            <a:fillRect/>
          </a:stretch>
        </p:blipFill>
        <p:spPr>
          <a:xfrm>
            <a:off x="2907929" y="3621742"/>
            <a:ext cx="7035800" cy="2527300"/>
          </a:xfrm>
          <a:prstGeom prst="rect">
            <a:avLst/>
          </a:prstGeom>
        </p:spPr>
      </p:pic>
    </p:spTree>
    <p:extLst>
      <p:ext uri="{BB962C8B-B14F-4D97-AF65-F5344CB8AC3E}">
        <p14:creationId xmlns:p14="http://schemas.microsoft.com/office/powerpoint/2010/main" val="112073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60979" y="449356"/>
            <a:ext cx="5448300" cy="1333500"/>
          </a:xfrm>
          <a:prstGeom prst="rect">
            <a:avLst/>
          </a:prstGeom>
        </p:spPr>
      </p:pic>
      <p:pic>
        <p:nvPicPr>
          <p:cNvPr id="3" name="Picture 2"/>
          <p:cNvPicPr>
            <a:picLocks noChangeAspect="1"/>
          </p:cNvPicPr>
          <p:nvPr/>
        </p:nvPicPr>
        <p:blipFill>
          <a:blip r:embed="rId4"/>
          <a:stretch>
            <a:fillRect/>
          </a:stretch>
        </p:blipFill>
        <p:spPr>
          <a:xfrm>
            <a:off x="5724338" y="2201956"/>
            <a:ext cx="5283200" cy="1485900"/>
          </a:xfrm>
          <a:prstGeom prst="rect">
            <a:avLst/>
          </a:prstGeom>
        </p:spPr>
      </p:pic>
      <p:pic>
        <p:nvPicPr>
          <p:cNvPr id="4" name="Picture 3"/>
          <p:cNvPicPr>
            <a:picLocks noChangeAspect="1"/>
          </p:cNvPicPr>
          <p:nvPr/>
        </p:nvPicPr>
        <p:blipFill>
          <a:blip r:embed="rId5"/>
          <a:stretch>
            <a:fillRect/>
          </a:stretch>
        </p:blipFill>
        <p:spPr>
          <a:xfrm>
            <a:off x="891988" y="3891804"/>
            <a:ext cx="8077200" cy="2603500"/>
          </a:xfrm>
          <a:prstGeom prst="rect">
            <a:avLst/>
          </a:prstGeom>
        </p:spPr>
      </p:pic>
    </p:spTree>
    <p:extLst>
      <p:ext uri="{BB962C8B-B14F-4D97-AF65-F5344CB8AC3E}">
        <p14:creationId xmlns:p14="http://schemas.microsoft.com/office/powerpoint/2010/main" val="81613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Sort </a:t>
            </a:r>
            <a:r>
              <a:rPr lang="en-US" dirty="0"/>
              <a:t>your ideas for activities into top-level activities, category activities, and detail/edit activities. Use the category activities to navigate from the top-level activities to the detail/edit activities</a:t>
            </a:r>
            <a:r>
              <a:rPr lang="en-US" dirty="0" smtClean="0"/>
              <a:t>.</a:t>
            </a:r>
          </a:p>
          <a:p>
            <a:r>
              <a:rPr lang="en-US" dirty="0" smtClean="0"/>
              <a:t>Image </a:t>
            </a:r>
            <a:r>
              <a:rPr lang="en-US" dirty="0"/>
              <a:t>resources go in one or more of the </a:t>
            </a:r>
            <a:r>
              <a:rPr lang="en-US" dirty="0" err="1"/>
              <a:t>drawable</a:t>
            </a:r>
            <a:r>
              <a:rPr lang="en-US" dirty="0"/>
              <a:t>* folders. You reference them in your layout using @</a:t>
            </a:r>
            <a:r>
              <a:rPr lang="en-US" dirty="0" err="1"/>
              <a:t>drawable</a:t>
            </a:r>
            <a:r>
              <a:rPr lang="en-US" dirty="0"/>
              <a:t>/</a:t>
            </a:r>
            <a:r>
              <a:rPr lang="en-US" dirty="0" err="1"/>
              <a:t>image_name</a:t>
            </a:r>
            <a:r>
              <a:rPr lang="en-US" dirty="0"/>
              <a:t>. You access them in your activity code using </a:t>
            </a:r>
            <a:r>
              <a:rPr lang="en-US" dirty="0" err="1"/>
              <a:t>R.drawable</a:t>
            </a:r>
            <a:r>
              <a:rPr lang="en-US" dirty="0"/>
              <a:t>. </a:t>
            </a:r>
            <a:r>
              <a:rPr lang="en-US" dirty="0" err="1"/>
              <a:t>image_name</a:t>
            </a:r>
            <a:r>
              <a:rPr lang="en-US" dirty="0" smtClean="0"/>
              <a:t>.</a:t>
            </a:r>
          </a:p>
          <a:p>
            <a:r>
              <a:rPr lang="en-US" dirty="0" smtClean="0"/>
              <a:t>An </a:t>
            </a:r>
            <a:r>
              <a:rPr lang="en-US" dirty="0" err="1"/>
              <a:t>ImageView</a:t>
            </a:r>
            <a:r>
              <a:rPr lang="en-US" dirty="0"/>
              <a:t> holds an image. Add it to your layout using &lt;</a:t>
            </a:r>
            <a:r>
              <a:rPr lang="en-US" dirty="0" err="1"/>
              <a:t>ImageView</a:t>
            </a:r>
            <a:r>
              <a:rPr lang="en-US" dirty="0"/>
              <a:t>&gt;. Use </a:t>
            </a:r>
            <a:r>
              <a:rPr lang="en-US" dirty="0" err="1"/>
              <a:t>android:src</a:t>
            </a:r>
            <a:r>
              <a:rPr lang="en-US" dirty="0"/>
              <a:t> to set its source, and </a:t>
            </a:r>
            <a:r>
              <a:rPr lang="en-US" dirty="0" err="1"/>
              <a:t>android:contentDescription</a:t>
            </a:r>
            <a:r>
              <a:rPr lang="en-US" dirty="0"/>
              <a:t> to give it an accessible label. The equivalent methods in Java are </a:t>
            </a:r>
            <a:r>
              <a:rPr lang="en-US" dirty="0" err="1"/>
              <a:t>setImageResource</a:t>
            </a:r>
            <a:r>
              <a:rPr lang="en-US" dirty="0"/>
              <a:t>() and </a:t>
            </a:r>
            <a:r>
              <a:rPr lang="en-US" dirty="0" err="1"/>
              <a:t>setContentDescription</a:t>
            </a:r>
            <a:r>
              <a:rPr lang="en-US" dirty="0" smtClean="0"/>
              <a:t>().</a:t>
            </a:r>
          </a:p>
          <a:p>
            <a:r>
              <a:rPr lang="en-US" dirty="0" smtClean="0"/>
              <a:t>A </a:t>
            </a:r>
            <a:r>
              <a:rPr lang="en-US" dirty="0" err="1"/>
              <a:t>ListView</a:t>
            </a:r>
            <a:r>
              <a:rPr lang="en-US" dirty="0"/>
              <a:t> displays items in a list. Add it to your layout using &lt;</a:t>
            </a:r>
            <a:r>
              <a:rPr lang="en-US" dirty="0" err="1"/>
              <a:t>ListView</a:t>
            </a:r>
            <a:r>
              <a:rPr lang="en-US" dirty="0" smtClean="0"/>
              <a:t>&gt;.</a:t>
            </a:r>
          </a:p>
          <a:p>
            <a:r>
              <a:rPr lang="en-US" dirty="0"/>
              <a:t>Use </a:t>
            </a:r>
            <a:r>
              <a:rPr lang="en-US" dirty="0" err="1"/>
              <a:t>android:entries</a:t>
            </a:r>
            <a:r>
              <a:rPr lang="en-US" dirty="0"/>
              <a:t> in your layout to populate the items in your list views from an array defined in </a:t>
            </a:r>
            <a:r>
              <a:rPr lang="en-US" dirty="0" err="1"/>
              <a:t>strings.xml</a:t>
            </a:r>
            <a:r>
              <a:rPr lang="en-US" dirty="0"/>
              <a:t>.</a:t>
            </a:r>
          </a:p>
          <a:p>
            <a:endParaRPr lang="en-US" dirty="0"/>
          </a:p>
        </p:txBody>
      </p:sp>
    </p:spTree>
    <p:extLst>
      <p:ext uri="{BB962C8B-B14F-4D97-AF65-F5344CB8AC3E}">
        <p14:creationId xmlns:p14="http://schemas.microsoft.com/office/powerpoint/2010/main" val="110197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a:t>
            </a:r>
            <a:r>
              <a:rPr lang="en-US" dirty="0" err="1"/>
              <a:t>ListActivity</a:t>
            </a:r>
            <a:r>
              <a:rPr lang="en-US" dirty="0"/>
              <a:t> is an Activity that comes with a </a:t>
            </a:r>
            <a:r>
              <a:rPr lang="en-US" dirty="0" err="1"/>
              <a:t>ListView</a:t>
            </a:r>
            <a:r>
              <a:rPr lang="en-US" dirty="0"/>
              <a:t>. You get a reference to the </a:t>
            </a:r>
            <a:r>
              <a:rPr lang="en-US" dirty="0" err="1"/>
              <a:t>ListView</a:t>
            </a:r>
            <a:r>
              <a:rPr lang="en-US" dirty="0"/>
              <a:t> using </a:t>
            </a:r>
            <a:r>
              <a:rPr lang="en-US" dirty="0" err="1"/>
              <a:t>getListView</a:t>
            </a:r>
            <a:r>
              <a:rPr lang="en-US" dirty="0" smtClean="0"/>
              <a:t>().</a:t>
            </a:r>
          </a:p>
          <a:p>
            <a:r>
              <a:rPr lang="en-US" dirty="0" smtClean="0"/>
              <a:t>A </a:t>
            </a:r>
            <a:r>
              <a:rPr lang="en-US" dirty="0" err="1"/>
              <a:t>ListActivity</a:t>
            </a:r>
            <a:r>
              <a:rPr lang="en-US" dirty="0"/>
              <a:t> has its own default layout, but you can replace it with your own</a:t>
            </a:r>
            <a:r>
              <a:rPr lang="en-US" dirty="0" smtClean="0"/>
              <a:t>.</a:t>
            </a:r>
          </a:p>
          <a:p>
            <a:r>
              <a:rPr lang="en-US" dirty="0" smtClean="0"/>
              <a:t>An </a:t>
            </a:r>
            <a:r>
              <a:rPr lang="en-US" dirty="0"/>
              <a:t>adapter acts as a bridge between an </a:t>
            </a:r>
            <a:r>
              <a:rPr lang="en-US" dirty="0" err="1"/>
              <a:t>AdapterView</a:t>
            </a:r>
            <a:r>
              <a:rPr lang="en-US" dirty="0"/>
              <a:t> and a data source. </a:t>
            </a:r>
            <a:r>
              <a:rPr lang="en-US" dirty="0" err="1"/>
              <a:t>ListViews</a:t>
            </a:r>
            <a:r>
              <a:rPr lang="en-US" dirty="0"/>
              <a:t> and Spinners are both types of </a:t>
            </a:r>
            <a:r>
              <a:rPr lang="en-US" dirty="0" err="1"/>
              <a:t>AdapterView</a:t>
            </a:r>
            <a:r>
              <a:rPr lang="en-US" dirty="0" smtClean="0"/>
              <a:t>.</a:t>
            </a:r>
          </a:p>
          <a:p>
            <a:r>
              <a:rPr lang="en-US" dirty="0" smtClean="0"/>
              <a:t>An </a:t>
            </a:r>
            <a:r>
              <a:rPr lang="en-US" dirty="0" err="1"/>
              <a:t>ArrayAdapter</a:t>
            </a:r>
            <a:r>
              <a:rPr lang="en-US" dirty="0"/>
              <a:t> is an adapter that works with arrays</a:t>
            </a:r>
            <a:r>
              <a:rPr lang="en-US" dirty="0" smtClean="0"/>
              <a:t>.</a:t>
            </a:r>
          </a:p>
          <a:p>
            <a:r>
              <a:rPr lang="en-US" dirty="0" smtClean="0"/>
              <a:t>Handle </a:t>
            </a:r>
            <a:r>
              <a:rPr lang="en-US" dirty="0"/>
              <a:t>click events on Buttons using </a:t>
            </a:r>
            <a:r>
              <a:rPr lang="en-US" dirty="0" err="1"/>
              <a:t>android:onClick</a:t>
            </a:r>
            <a:r>
              <a:rPr lang="en-US" dirty="0"/>
              <a:t> in the layout code</a:t>
            </a:r>
            <a:r>
              <a:rPr lang="en-US" dirty="0" smtClean="0"/>
              <a:t>.</a:t>
            </a:r>
          </a:p>
          <a:p>
            <a:r>
              <a:rPr lang="en-US" dirty="0" smtClean="0"/>
              <a:t>Handle </a:t>
            </a:r>
            <a:r>
              <a:rPr lang="en-US" dirty="0"/>
              <a:t>click events on a </a:t>
            </a:r>
            <a:r>
              <a:rPr lang="en-US" dirty="0" err="1"/>
              <a:t>ListView</a:t>
            </a:r>
            <a:r>
              <a:rPr lang="en-US" dirty="0"/>
              <a:t> in a </a:t>
            </a:r>
            <a:r>
              <a:rPr lang="en-US" dirty="0" err="1"/>
              <a:t>ListActivity</a:t>
            </a:r>
            <a:r>
              <a:rPr lang="en-US" dirty="0"/>
              <a:t> by implementing the </a:t>
            </a:r>
            <a:r>
              <a:rPr lang="en-US" dirty="0" err="1"/>
              <a:t>onListItemClick</a:t>
            </a:r>
            <a:r>
              <a:rPr lang="en-US" dirty="0"/>
              <a:t>() method</a:t>
            </a:r>
            <a:r>
              <a:rPr lang="en-US" dirty="0" smtClean="0"/>
              <a:t>.</a:t>
            </a:r>
          </a:p>
          <a:p>
            <a:r>
              <a:rPr lang="en-US" dirty="0" smtClean="0"/>
              <a:t>Handle </a:t>
            </a:r>
            <a:r>
              <a:rPr lang="en-US" dirty="0"/>
              <a:t>click events elsewhere by creating a listener and implementing its click event.</a:t>
            </a:r>
          </a:p>
        </p:txBody>
      </p:sp>
    </p:spTree>
    <p:extLst>
      <p:ext uri="{BB962C8B-B14F-4D97-AF65-F5344CB8AC3E}">
        <p14:creationId xmlns:p14="http://schemas.microsoft.com/office/powerpoint/2010/main" val="28851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Level Activity</a:t>
            </a:r>
            <a:endParaRPr lang="en-US" dirty="0"/>
          </a:p>
        </p:txBody>
      </p:sp>
      <p:pic>
        <p:nvPicPr>
          <p:cNvPr id="4" name="Picture 3"/>
          <p:cNvPicPr>
            <a:picLocks noChangeAspect="1"/>
          </p:cNvPicPr>
          <p:nvPr/>
        </p:nvPicPr>
        <p:blipFill>
          <a:blip r:embed="rId3"/>
          <a:stretch>
            <a:fillRect/>
          </a:stretch>
        </p:blipFill>
        <p:spPr>
          <a:xfrm>
            <a:off x="2201581" y="2208305"/>
            <a:ext cx="2747537" cy="2650565"/>
          </a:xfrm>
          <a:prstGeom prst="rect">
            <a:avLst/>
          </a:prstGeom>
        </p:spPr>
      </p:pic>
    </p:spTree>
    <p:extLst>
      <p:ext uri="{BB962C8B-B14F-4D97-AF65-F5344CB8AC3E}">
        <p14:creationId xmlns:p14="http://schemas.microsoft.com/office/powerpoint/2010/main" val="81155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Category Activities</a:t>
            </a:r>
            <a:endParaRPr lang="en-US" dirty="0"/>
          </a:p>
        </p:txBody>
      </p:sp>
      <p:pic>
        <p:nvPicPr>
          <p:cNvPr id="3" name="Picture 2"/>
          <p:cNvPicPr>
            <a:picLocks noChangeAspect="1"/>
          </p:cNvPicPr>
          <p:nvPr/>
        </p:nvPicPr>
        <p:blipFill>
          <a:blip r:embed="rId3"/>
          <a:stretch>
            <a:fillRect/>
          </a:stretch>
        </p:blipFill>
        <p:spPr>
          <a:xfrm>
            <a:off x="2010336" y="1892673"/>
            <a:ext cx="6524064" cy="3883371"/>
          </a:xfrm>
          <a:prstGeom prst="rect">
            <a:avLst/>
          </a:prstGeom>
        </p:spPr>
      </p:pic>
    </p:spTree>
    <p:extLst>
      <p:ext uri="{BB962C8B-B14F-4D97-AF65-F5344CB8AC3E}">
        <p14:creationId xmlns:p14="http://schemas.microsoft.com/office/powerpoint/2010/main" val="55285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Detail/Edit Activities</a:t>
            </a:r>
            <a:endParaRPr lang="en-US" dirty="0"/>
          </a:p>
        </p:txBody>
      </p:sp>
      <p:pic>
        <p:nvPicPr>
          <p:cNvPr id="4" name="Picture 3"/>
          <p:cNvPicPr>
            <a:picLocks noChangeAspect="1"/>
          </p:cNvPicPr>
          <p:nvPr/>
        </p:nvPicPr>
        <p:blipFill>
          <a:blip r:embed="rId3"/>
          <a:stretch>
            <a:fillRect/>
          </a:stretch>
        </p:blipFill>
        <p:spPr>
          <a:xfrm>
            <a:off x="2156012" y="1775759"/>
            <a:ext cx="7418294" cy="4002941"/>
          </a:xfrm>
          <a:prstGeom prst="rect">
            <a:avLst/>
          </a:prstGeom>
        </p:spPr>
      </p:pic>
    </p:spTree>
    <p:extLst>
      <p:ext uri="{BB962C8B-B14F-4D97-AF65-F5344CB8AC3E}">
        <p14:creationId xmlns:p14="http://schemas.microsoft.com/office/powerpoint/2010/main" val="81661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Navigating</a:t>
            </a:r>
            <a:br>
              <a:rPr lang="en-US" dirty="0" smtClean="0"/>
            </a:br>
            <a:r>
              <a:rPr lang="en-US" dirty="0" smtClean="0"/>
              <a:t>through</a:t>
            </a:r>
            <a:br>
              <a:rPr lang="en-US" dirty="0" smtClean="0"/>
            </a:br>
            <a:r>
              <a:rPr lang="en-US" dirty="0" smtClean="0"/>
              <a:t>the Activities</a:t>
            </a:r>
            <a:endParaRPr lang="en-US" dirty="0"/>
          </a:p>
        </p:txBody>
      </p:sp>
      <p:pic>
        <p:nvPicPr>
          <p:cNvPr id="4" name="Picture 3"/>
          <p:cNvPicPr>
            <a:picLocks noChangeAspect="1"/>
          </p:cNvPicPr>
          <p:nvPr/>
        </p:nvPicPr>
        <p:blipFill>
          <a:blip r:embed="rId3"/>
          <a:stretch>
            <a:fillRect/>
          </a:stretch>
        </p:blipFill>
        <p:spPr>
          <a:xfrm>
            <a:off x="5390755" y="0"/>
            <a:ext cx="6323147" cy="6858000"/>
          </a:xfrm>
          <a:prstGeom prst="rect">
            <a:avLst/>
          </a:prstGeom>
        </p:spPr>
      </p:pic>
    </p:spTree>
    <p:extLst>
      <p:ext uri="{BB962C8B-B14F-4D97-AF65-F5344CB8AC3E}">
        <p14:creationId xmlns:p14="http://schemas.microsoft.com/office/powerpoint/2010/main" val="192762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3720</Words>
  <Application>Microsoft Macintosh PowerPoint</Application>
  <PresentationFormat>Widescreen</PresentationFormat>
  <Paragraphs>232</Paragraphs>
  <Slides>54</Slides>
  <Notes>48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54</vt:i4>
      </vt:variant>
    </vt:vector>
  </HeadingPairs>
  <TitlesOfParts>
    <vt:vector size="56" baseType="lpstr">
      <vt:lpstr>Arial</vt:lpstr>
      <vt:lpstr>Diamond Grid 16x9</vt:lpstr>
      <vt:lpstr>Building Android apps – Week 4a</vt:lpstr>
      <vt:lpstr>Agenda</vt:lpstr>
      <vt:lpstr>Bullet Points</vt:lpstr>
      <vt:lpstr>Bullet Points</vt:lpstr>
      <vt:lpstr>PowerPoint Presentation</vt:lpstr>
      <vt:lpstr>Top Level Activity</vt:lpstr>
      <vt:lpstr>Category Activities</vt:lpstr>
      <vt:lpstr>Detail/Edit Activities</vt:lpstr>
      <vt:lpstr>Navigating through the Activities</vt:lpstr>
      <vt:lpstr>List Views for Categories</vt:lpstr>
      <vt:lpstr>Drink Activity</vt:lpstr>
      <vt:lpstr>Top and Category</vt:lpstr>
      <vt:lpstr>Starbuzz App Structure</vt:lpstr>
      <vt:lpstr>Steps</vt:lpstr>
      <vt:lpstr>PowerPoint Presentation</vt:lpstr>
      <vt:lpstr>PowerPoint Presentation</vt:lpstr>
      <vt:lpstr>PowerPoint Presentation</vt:lpstr>
      <vt:lpstr>Images</vt:lpstr>
      <vt:lpstr>TopLevelActivity</vt:lpstr>
      <vt:lpstr>TopLevelActivity</vt:lpstr>
      <vt:lpstr>TopLevelActivity</vt:lpstr>
      <vt:lpstr>TopLevelActivity</vt:lpstr>
      <vt:lpstr>PowerPoint Presentation</vt:lpstr>
      <vt:lpstr>Test Drive</vt:lpstr>
      <vt:lpstr>TopLevelActivity</vt:lpstr>
      <vt:lpstr>TopLevelActivity</vt:lpstr>
      <vt:lpstr>TopLevelActivity</vt:lpstr>
      <vt:lpstr>TopLevelActivity</vt:lpstr>
      <vt:lpstr>PowerPoint Presentation</vt:lpstr>
      <vt:lpstr>DrinkCategoryActivity</vt:lpstr>
      <vt:lpstr>PowerPoint Presentation</vt:lpstr>
      <vt:lpstr>PowerPoint Presentation</vt:lpstr>
      <vt:lpstr>PowerPoint Presentation</vt:lpstr>
      <vt:lpstr>DrinkCategoryActivity</vt:lpstr>
      <vt:lpstr>DrinkCategoryActivity</vt:lpstr>
      <vt:lpstr>DrinkCategoryActivity</vt:lpstr>
      <vt:lpstr>DrinkCategoryActivity</vt:lpstr>
      <vt:lpstr>DrinkCategoryActivity</vt:lpstr>
      <vt:lpstr>PowerPoint Presentation</vt:lpstr>
      <vt:lpstr>PowerPoint Presentation</vt:lpstr>
      <vt:lpstr>PowerPoint Presentation</vt:lpstr>
      <vt:lpstr>DrinkCategoryActivity</vt:lpstr>
      <vt:lpstr>DrinkCategoryActivity</vt:lpstr>
      <vt:lpstr>DrinkActivity</vt:lpstr>
      <vt:lpstr>DrinkCategoryActivity</vt:lpstr>
      <vt:lpstr>PowerPoint Presentation</vt:lpstr>
      <vt:lpstr>PowerPoint Presentation</vt:lpstr>
      <vt:lpstr>PowerPoint Presentation</vt:lpstr>
      <vt:lpstr>DrinkActivity</vt:lpstr>
      <vt:lpstr>PowerPoint Presentation</vt:lpstr>
      <vt:lpstr>PowerPoint Presentation</vt:lpstr>
      <vt:lpstr>PowerPoint Presentation</vt:lpstr>
      <vt:lpstr>Bullet Points</vt:lpstr>
      <vt:lpstr>Bullet Points</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2016-08-30T21:41:27Z</cp:lastPrinted>
  <dcterms:created xsi:type="dcterms:W3CDTF">2016-08-20T19:03:32Z</dcterms:created>
  <dcterms:modified xsi:type="dcterms:W3CDTF">2016-09-13T23:02:08Z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